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notesMasterIdLst>
    <p:notesMasterId r:id="rId59"/>
  </p:notesMasterIdLst>
  <p:handoutMasterIdLst>
    <p:handoutMasterId r:id="rId60"/>
  </p:handoutMasterIdLst>
  <p:sldIdLst>
    <p:sldId id="352" r:id="rId2"/>
    <p:sldId id="354" r:id="rId3"/>
    <p:sldId id="355" r:id="rId4"/>
    <p:sldId id="356" r:id="rId5"/>
    <p:sldId id="357" r:id="rId6"/>
    <p:sldId id="358" r:id="rId7"/>
    <p:sldId id="359" r:id="rId8"/>
    <p:sldId id="360" r:id="rId9"/>
    <p:sldId id="361" r:id="rId10"/>
    <p:sldId id="362" r:id="rId11"/>
    <p:sldId id="363" r:id="rId12"/>
    <p:sldId id="364" r:id="rId13"/>
    <p:sldId id="430" r:id="rId14"/>
    <p:sldId id="365" r:id="rId15"/>
    <p:sldId id="366" r:id="rId16"/>
    <p:sldId id="367" r:id="rId17"/>
    <p:sldId id="368" r:id="rId18"/>
    <p:sldId id="369" r:id="rId19"/>
    <p:sldId id="371" r:id="rId20"/>
    <p:sldId id="372" r:id="rId21"/>
    <p:sldId id="373" r:id="rId22"/>
    <p:sldId id="411" r:id="rId23"/>
    <p:sldId id="374" r:id="rId24"/>
    <p:sldId id="375" r:id="rId25"/>
    <p:sldId id="376" r:id="rId26"/>
    <p:sldId id="377" r:id="rId27"/>
    <p:sldId id="378" r:id="rId28"/>
    <p:sldId id="406" r:id="rId29"/>
    <p:sldId id="379" r:id="rId30"/>
    <p:sldId id="380" r:id="rId31"/>
    <p:sldId id="381" r:id="rId32"/>
    <p:sldId id="382" r:id="rId33"/>
    <p:sldId id="383" r:id="rId34"/>
    <p:sldId id="412" r:id="rId35"/>
    <p:sldId id="384" r:id="rId36"/>
    <p:sldId id="385" r:id="rId37"/>
    <p:sldId id="386" r:id="rId38"/>
    <p:sldId id="387" r:id="rId39"/>
    <p:sldId id="388" r:id="rId40"/>
    <p:sldId id="389" r:id="rId41"/>
    <p:sldId id="390" r:id="rId42"/>
    <p:sldId id="407" r:id="rId43"/>
    <p:sldId id="391" r:id="rId44"/>
    <p:sldId id="392" r:id="rId45"/>
    <p:sldId id="393" r:id="rId46"/>
    <p:sldId id="394" r:id="rId47"/>
    <p:sldId id="395" r:id="rId48"/>
    <p:sldId id="410" r:id="rId49"/>
    <p:sldId id="399" r:id="rId50"/>
    <p:sldId id="400" r:id="rId51"/>
    <p:sldId id="408" r:id="rId52"/>
    <p:sldId id="401" r:id="rId53"/>
    <p:sldId id="409" r:id="rId54"/>
    <p:sldId id="396" r:id="rId55"/>
    <p:sldId id="431" r:id="rId56"/>
    <p:sldId id="432" r:id="rId57"/>
    <p:sldId id="398" r:id="rId58"/>
  </p:sldIdLst>
  <p:sldSz cx="9144000" cy="6858000" type="screen4x3"/>
  <p:notesSz cx="7010400" cy="92964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CC"/>
    <a:srgbClr val="000099"/>
    <a:srgbClr val="003399"/>
    <a:srgbClr val="6C4B26"/>
    <a:srgbClr val="A8F52B"/>
    <a:srgbClr val="FFFF99"/>
    <a:srgbClr val="3333CC"/>
    <a:srgbClr val="333399"/>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85" autoAdjust="0"/>
    <p:restoredTop sz="92185" autoAdjust="0"/>
  </p:normalViewPr>
  <p:slideViewPr>
    <p:cSldViewPr>
      <p:cViewPr varScale="1">
        <p:scale>
          <a:sx n="67" d="100"/>
          <a:sy n="67"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2CA3A0-CC67-4BF0-BAB3-159349C1F810}" type="datetimeFigureOut">
              <a:rPr lang="en-US" smtClean="0"/>
              <a:pPr/>
              <a:t>9/7/2015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0D17007-8AC6-4210-8BFB-4AF7D2983F50}" type="slidenum">
              <a:rPr lang="en-US" smtClean="0"/>
              <a:pPr/>
              <a:t>‹#›</a:t>
            </a:fld>
            <a:endParaRPr lang="en-US"/>
          </a:p>
        </p:txBody>
      </p:sp>
    </p:spTree>
    <p:extLst>
      <p:ext uri="{BB962C8B-B14F-4D97-AF65-F5344CB8AC3E}">
        <p14:creationId xmlns:p14="http://schemas.microsoft.com/office/powerpoint/2010/main" xmlns="" val="648744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72560" y="0"/>
            <a:ext cx="3037840" cy="464820"/>
          </a:xfrm>
          <a:prstGeom prst="rect">
            <a:avLst/>
          </a:prstGeom>
        </p:spPr>
        <p:txBody>
          <a:bodyPr vert="horz" lIns="93177" tIns="46589" rIns="93177" bIns="46589" rtlCol="1"/>
          <a:lstStyle>
            <a:lvl1pPr algn="r">
              <a:defRPr sz="1200"/>
            </a:lvl1pPr>
          </a:lstStyle>
          <a:p>
            <a:endParaRPr lang="fa-IR"/>
          </a:p>
        </p:txBody>
      </p:sp>
      <p:sp>
        <p:nvSpPr>
          <p:cNvPr id="3" name="Date Placeholder 2"/>
          <p:cNvSpPr>
            <a:spLocks noGrp="1"/>
          </p:cNvSpPr>
          <p:nvPr>
            <p:ph type="dt" idx="1"/>
          </p:nvPr>
        </p:nvSpPr>
        <p:spPr>
          <a:xfrm>
            <a:off x="1623" y="0"/>
            <a:ext cx="3037840" cy="464820"/>
          </a:xfrm>
          <a:prstGeom prst="rect">
            <a:avLst/>
          </a:prstGeom>
        </p:spPr>
        <p:txBody>
          <a:bodyPr vert="horz" lIns="93177" tIns="46589" rIns="93177" bIns="46589" rtlCol="1"/>
          <a:lstStyle>
            <a:lvl1pPr algn="l">
              <a:defRPr sz="1200"/>
            </a:lvl1pPr>
          </a:lstStyle>
          <a:p>
            <a:fld id="{431DBE0D-FB74-4CE7-8386-389F6D4A8B03}" type="datetimeFigureOut">
              <a:rPr lang="fa-IR" smtClean="0"/>
              <a:pPr/>
              <a:t>1436/11/24</a:t>
            </a:fld>
            <a:endParaRPr lang="fa-I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1" anchor="ctr"/>
          <a:lstStyle/>
          <a:p>
            <a:endParaRPr lang="fa-I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972560" y="8829967"/>
            <a:ext cx="3037840" cy="464820"/>
          </a:xfrm>
          <a:prstGeom prst="rect">
            <a:avLst/>
          </a:prstGeom>
        </p:spPr>
        <p:txBody>
          <a:bodyPr vert="horz" lIns="93177" tIns="46589" rIns="93177" bIns="46589" rtlCol="1" anchor="b"/>
          <a:lstStyle>
            <a:lvl1pPr algn="r">
              <a:defRPr sz="1200"/>
            </a:lvl1pPr>
          </a:lstStyle>
          <a:p>
            <a:endParaRPr lang="fa-IR"/>
          </a:p>
        </p:txBody>
      </p:sp>
      <p:sp>
        <p:nvSpPr>
          <p:cNvPr id="7" name="Slide Number Placeholder 6"/>
          <p:cNvSpPr>
            <a:spLocks noGrp="1"/>
          </p:cNvSpPr>
          <p:nvPr>
            <p:ph type="sldNum" sz="quarter" idx="5"/>
          </p:nvPr>
        </p:nvSpPr>
        <p:spPr>
          <a:xfrm>
            <a:off x="1623" y="8829967"/>
            <a:ext cx="3037840" cy="464820"/>
          </a:xfrm>
          <a:prstGeom prst="rect">
            <a:avLst/>
          </a:prstGeom>
        </p:spPr>
        <p:txBody>
          <a:bodyPr vert="horz" lIns="93177" tIns="46589" rIns="93177" bIns="46589" rtlCol="1" anchor="b"/>
          <a:lstStyle>
            <a:lvl1pPr algn="l">
              <a:defRPr sz="1200"/>
            </a:lvl1pPr>
          </a:lstStyle>
          <a:p>
            <a:fld id="{1AB65749-4BB4-4473-810A-5CDF556E9752}" type="slidenum">
              <a:rPr lang="fa-IR" smtClean="0"/>
              <a:pPr/>
              <a:t>‹#›</a:t>
            </a:fld>
            <a:endParaRPr lang="fa-IR"/>
          </a:p>
        </p:txBody>
      </p:sp>
    </p:spTree>
    <p:extLst>
      <p:ext uri="{BB962C8B-B14F-4D97-AF65-F5344CB8AC3E}">
        <p14:creationId xmlns:p14="http://schemas.microsoft.com/office/powerpoint/2010/main" xmlns="" val="19780501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1AB65749-4BB4-4473-810A-5CDF556E9752}" type="slidenum">
              <a:rPr lang="fa-IR" smtClean="0"/>
              <a:pPr/>
              <a:t>4</a:t>
            </a:fld>
            <a:endParaRPr lang="fa-IR"/>
          </a:p>
        </p:txBody>
      </p:sp>
    </p:spTree>
    <p:extLst>
      <p:ext uri="{BB962C8B-B14F-4D97-AF65-F5344CB8AC3E}">
        <p14:creationId xmlns:p14="http://schemas.microsoft.com/office/powerpoint/2010/main" xmlns="" val="4163564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2C9A4-1A35-476F-9FA5-147341963D9F}" type="datetimeFigureOut">
              <a:rPr lang="fa-IR" smtClean="0"/>
              <a:pPr/>
              <a:t>1436/11/24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70C46BD-5250-441F-BB24-A969E44324D2}"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AD2C9A4-1A35-476F-9FA5-147341963D9F}" type="datetimeFigureOut">
              <a:rPr lang="fa-IR" smtClean="0"/>
              <a:pPr/>
              <a:t>1436/11/24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70C46BD-5250-441F-BB24-A969E44324D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1601;&#1575;&#1740;&#1604;%20&#1607;&#1575;&#1740;%20&#1662;&#1740;&#1608;&#1606;&#1583;&#1588;&#1583;&#1607;/&#1602;&#1585;&#1575;&#1585;&#1583;&#1575;&#1583;%20&#1570;&#1605;&#1608;&#1586;&#1588;&#1740;&#1575;&#1585;&#1740;.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1601;&#1575;&#1740;&#1604;%20&#1607;&#1575;&#1740;%20&#1662;&#1740;&#1608;&#1606;&#1583;&#1588;&#1583;&#1607;/&#1602;&#1585;&#1575;&#1585;&#1583;&#1575;&#1583;%20&#1662;&#1688;&#1608;&#1607;&#1588;&#1740;&#1575;&#1585;&#1740;.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1601;&#1575;&#1740;&#1604;%20&#1607;&#1575;&#1740;%20&#1662;&#1740;&#1608;&#1606;&#1583;&#1588;&#1583;&#1607;/&#1602;&#1585;&#1575;&#1585;&#1583;&#1575;&#1583;%20&#1601;&#1606;%20&#1610;&#1575;&#1585;&#1740;.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1601;&#1575;&#1740;&#1604;%20&#1607;&#1575;&#1740;%20&#1662;&#1740;&#1608;&#1606;&#1583;&#1588;&#1583;&#1607;/&#1602;&#1585;&#1575;&#1585;&#1583;&#1575;&#1583;%20&#1570;&#1605;&#1608;&#1586;&#1588;&#1740;&#1575;&#1585;&#1740;.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1601;&#1575;&#1740;&#1604;%20&#1607;&#1575;&#1740;%20&#1662;&#1740;&#1608;&#1606;&#1583;&#1588;&#1583;&#1607;/&#1602;&#1585;&#1575;&#1585;&#1583;&#1575;&#1583;%20&#1662;&#1688;&#1608;&#1607;&#1588;&#1740;&#1575;&#1585;&#1740;.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1601;&#1575;&#1740;&#1604;%20&#1607;&#1575;&#1740;%20&#1662;&#1740;&#1608;&#1606;&#1583;&#1588;&#1583;&#1607;/&#1602;&#1585;&#1575;&#1585;&#1583;&#1575;&#1583;%20&#1601;&#1606;%20&#1610;&#1575;&#1585;&#1740;.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1601;&#1575;&#1740;&#1604;%20&#1607;&#1575;&#1740;%20&#1662;&#1740;&#1608;&#1606;&#1583;&#1588;&#1583;&#1607;/&#1578;&#1601;&#1575;&#1607;&#1605;%20&#1606;&#1575;&#1605;&#1607;.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1601;&#1575;&#1740;&#1604;%20&#1607;&#1575;&#1740;%20&#1662;&#1740;&#1608;&#1606;&#1583;&#1588;&#1583;&#1607;/&#1575;&#1591;&#1604;&#1575;&#1593;&#1610;&#1607;.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916832"/>
            <a:ext cx="7851648" cy="2362200"/>
          </a:xfrm>
        </p:spPr>
        <p:txBody>
          <a:bodyPr>
            <a:normAutofit fontScale="90000"/>
          </a:bodyPr>
          <a:lstStyle/>
          <a:p>
            <a:pPr algn="ctr" rtl="1"/>
            <a:r>
              <a:rPr lang="fa-IR" sz="9600" b="0" dirty="0" smtClean="0">
                <a:solidFill>
                  <a:srgbClr val="FFFF00"/>
                </a:solidFill>
                <a:effectLst>
                  <a:outerShdw blurRad="50800" dist="38100" dir="10800000" algn="r" rotWithShape="0">
                    <a:prstClr val="black">
                      <a:alpha val="40000"/>
                    </a:prstClr>
                  </a:outerShdw>
                </a:effectLst>
                <a:latin typeface="IranNastaliq" pitchFamily="18" charset="0"/>
                <a:cs typeface="IranNastaliq" pitchFamily="18" charset="0"/>
              </a:rPr>
              <a:t>به نام آنكه جان را فكرت آموخت</a:t>
            </a:r>
            <a:endParaRPr lang="en-US" sz="6000" b="0" dirty="0">
              <a:solidFill>
                <a:srgbClr val="FFFF00"/>
              </a:solidFill>
              <a:effectLst>
                <a:outerShdw blurRad="50800" dist="38100" dir="10800000" algn="r" rotWithShape="0">
                  <a:prstClr val="black">
                    <a:alpha val="40000"/>
                  </a:prstClr>
                </a:outerShdw>
              </a:effectLst>
              <a:latin typeface="IranNastaliq" pitchFamily="18" charset="0"/>
              <a:cs typeface="B Zar" pitchFamily="2" charset="-78"/>
            </a:endParaRPr>
          </a:p>
        </p:txBody>
      </p:sp>
    </p:spTree>
    <p:extLst>
      <p:ext uri="{BB962C8B-B14F-4D97-AF65-F5344CB8AC3E}">
        <p14:creationId xmlns:p14="http://schemas.microsoft.com/office/powerpoint/2010/main" xmlns="" val="160558131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412776"/>
            <a:ext cx="8229600" cy="5257800"/>
          </a:xfrm>
        </p:spPr>
        <p:txBody>
          <a:bodyPr>
            <a:noAutofit/>
          </a:bodyPr>
          <a:lstStyle/>
          <a:p>
            <a:pPr algn="justLow" rtl="1">
              <a:buClr>
                <a:srgbClr val="FFFF00"/>
              </a:buClr>
            </a:pPr>
            <a:endParaRPr lang="fa-IR" sz="1050" b="1" spc="-100" dirty="0" smtClean="0">
              <a:effectLst>
                <a:outerShdw blurRad="38100" dist="38100" dir="2700000" algn="tl">
                  <a:srgbClr val="000000">
                    <a:alpha val="43137"/>
                  </a:srgbClr>
                </a:outerShdw>
              </a:effectLst>
              <a:cs typeface="B Nazanin" pitchFamily="2" charset="-78"/>
            </a:endParaRPr>
          </a:p>
          <a:p>
            <a:pPr algn="justLow" rtl="1">
              <a:lnSpc>
                <a:spcPct val="150000"/>
              </a:lnSpc>
              <a:buClr>
                <a:srgbClr val="FFFF00"/>
              </a:buClr>
              <a:buNone/>
            </a:pPr>
            <a:endParaRPr lang="fa-IR" sz="2000" b="1" spc="-100" dirty="0" smtClean="0">
              <a:effectLst>
                <a:outerShdw blurRad="38100" dist="38100" dir="2700000" algn="tl">
                  <a:srgbClr val="000000">
                    <a:alpha val="43137"/>
                  </a:srgbClr>
                </a:outerShdw>
              </a:effectLst>
              <a:cs typeface="B Nazanin" pitchFamily="2" charset="-78"/>
            </a:endParaRPr>
          </a:p>
          <a:p>
            <a:pPr algn="justLow" rtl="1">
              <a:lnSpc>
                <a:spcPct val="150000"/>
              </a:lnSpc>
            </a:pPr>
            <a:r>
              <a:rPr lang="fa-IR" b="1" spc="-100" dirty="0" smtClean="0">
                <a:solidFill>
                  <a:schemeClr val="bg1"/>
                </a:solidFill>
                <a:effectLst>
                  <a:outerShdw blurRad="38100" dist="38100" dir="2700000" algn="tl">
                    <a:srgbClr val="000000">
                      <a:alpha val="43137"/>
                    </a:srgbClr>
                  </a:outerShdw>
                </a:effectLst>
                <a:cs typeface="B Zar" panose="00000400000000000000" pitchFamily="2" charset="-78"/>
              </a:rPr>
              <a:t>تصویب «آيين‌نامة اعطاي جايزه‌هاي تحصيلي به دانشجويان صاحب استعداد برتر» در خرداد ماه سال 1393</a:t>
            </a:r>
          </a:p>
        </p:txBody>
      </p:sp>
      <p:sp>
        <p:nvSpPr>
          <p:cNvPr id="3" name="Title 2"/>
          <p:cNvSpPr txBox="1">
            <a:spLocks/>
          </p:cNvSpPr>
          <p:nvPr/>
        </p:nvSpPr>
        <p:spPr>
          <a:xfrm>
            <a:off x="609600" y="932688"/>
            <a:ext cx="8229600" cy="667512"/>
          </a:xfrm>
          <a:prstGeom prst="rect">
            <a:avLst/>
          </a:prstGeom>
        </p:spPr>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4000" dirty="0" smtClean="0">
                <a:solidFill>
                  <a:srgbClr val="FFC000"/>
                </a:solidFill>
                <a:latin typeface="+mj-lt"/>
                <a:ea typeface="+mj-ea"/>
                <a:cs typeface="B Titr" pitchFamily="2" charset="-78"/>
              </a:rPr>
              <a:t>آیین‌نامة جایزه‌های تحصیلی</a:t>
            </a:r>
            <a:endParaRPr kumimoji="0" lang="en-US" sz="4000" i="0" u="none" strike="noStrike" kern="1200" cap="none" spc="0" normalizeH="0" baseline="0" noProof="0" dirty="0">
              <a:ln>
                <a:noFill/>
              </a:ln>
              <a:solidFill>
                <a:srgbClr val="FFC000"/>
              </a:solidFill>
              <a:effectLst/>
              <a:uLnTx/>
              <a:uFillTx/>
              <a:latin typeface="+mj-lt"/>
              <a:ea typeface="+mj-ea"/>
              <a:cs typeface="B Titr" pitchFamily="2" charset="-78"/>
            </a:endParaRPr>
          </a:p>
        </p:txBody>
      </p:sp>
    </p:spTree>
    <p:extLst>
      <p:ext uri="{BB962C8B-B14F-4D97-AF65-F5344CB8AC3E}">
        <p14:creationId xmlns:p14="http://schemas.microsoft.com/office/powerpoint/2010/main" xmlns="" val="396413103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447800"/>
            <a:ext cx="8229600" cy="5410200"/>
          </a:xfrm>
        </p:spPr>
        <p:txBody>
          <a:bodyPr>
            <a:noAutofit/>
          </a:bodyPr>
          <a:lstStyle/>
          <a:p>
            <a:pPr algn="justLow" rtl="1">
              <a:lnSpc>
                <a:spcPct val="200000"/>
              </a:lnSpc>
              <a:buSzPct val="130000"/>
            </a:pP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رويكرد «تنوع» استعدادها در مقابل رويكرد «يكسان‌نگری»</a:t>
            </a:r>
          </a:p>
          <a:p>
            <a:pPr algn="justLow" rtl="1">
              <a:lnSpc>
                <a:spcPct val="200000"/>
              </a:lnSpc>
              <a:buSzPct val="130000"/>
            </a:pP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رويكرد «رشد باغچه‌اي» در مقابل «نگه‌داشت گلخانه‌اي»</a:t>
            </a:r>
          </a:p>
          <a:p>
            <a:pPr algn="justLow" rtl="1">
              <a:lnSpc>
                <a:spcPct val="200000"/>
              </a:lnSpc>
              <a:buSzPct val="130000"/>
            </a:pPr>
            <a:r>
              <a:rPr lang="fa-IR" sz="2800" b="1" spc="-100" dirty="0">
                <a:solidFill>
                  <a:schemeClr val="bg1"/>
                </a:solidFill>
                <a:effectLst>
                  <a:outerShdw blurRad="38100" dist="38100" dir="2700000" algn="tl">
                    <a:srgbClr val="000000">
                      <a:alpha val="43137"/>
                    </a:srgbClr>
                  </a:outerShdw>
                </a:effectLst>
                <a:cs typeface="B Zar" panose="00000400000000000000" pitchFamily="2" charset="-78"/>
              </a:rPr>
              <a:t>داشتن استعداد درخشان، « نعمتی تعهدآور» است نه </a:t>
            </a: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«مزيتی </a:t>
            </a:r>
            <a:r>
              <a:rPr lang="fa-IR" sz="2800" b="1" spc="-100" dirty="0">
                <a:solidFill>
                  <a:schemeClr val="bg1"/>
                </a:solidFill>
                <a:effectLst>
                  <a:outerShdw blurRad="38100" dist="38100" dir="2700000" algn="tl">
                    <a:srgbClr val="000000">
                      <a:alpha val="43137"/>
                    </a:srgbClr>
                  </a:outerShdw>
                </a:effectLst>
                <a:cs typeface="B Zar" panose="00000400000000000000" pitchFamily="2" charset="-78"/>
              </a:rPr>
              <a:t>توقع‌آفرين</a:t>
            </a: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a:t>
            </a:r>
          </a:p>
          <a:p>
            <a:pPr algn="justLow" rtl="1">
              <a:lnSpc>
                <a:spcPct val="200000"/>
              </a:lnSpc>
              <a:buSzPct val="130000"/>
            </a:pPr>
            <a:r>
              <a:rPr lang="fa-IR" sz="2800" b="1" spc="-100" dirty="0">
                <a:solidFill>
                  <a:schemeClr val="bg1"/>
                </a:solidFill>
                <a:effectLst>
                  <a:outerShdw blurRad="38100" dist="38100" dir="2700000" algn="tl">
                    <a:srgbClr val="000000">
                      <a:alpha val="43137"/>
                    </a:srgbClr>
                  </a:outerShdw>
                </a:effectLst>
                <a:cs typeface="B Zar" panose="00000400000000000000" pitchFamily="2" charset="-78"/>
              </a:rPr>
              <a:t>تداوم «فعاليت‌هاي نخبگاني» شرط «اصالت نخبگی» </a:t>
            </a:r>
            <a:endPar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endParaRPr>
          </a:p>
          <a:p>
            <a:pPr algn="justLow" rtl="1">
              <a:lnSpc>
                <a:spcPct val="150000"/>
              </a:lnSpc>
              <a:buSzPct val="130000"/>
            </a:pPr>
            <a:endParaRPr lang="fa-IR" sz="2800" spc="-100" dirty="0">
              <a:solidFill>
                <a:schemeClr val="bg1"/>
              </a:solidFill>
              <a:cs typeface="B Zar" panose="00000400000000000000" pitchFamily="2" charset="-78"/>
            </a:endParaRPr>
          </a:p>
          <a:p>
            <a:pPr algn="justLow" rtl="1">
              <a:lnSpc>
                <a:spcPct val="150000"/>
              </a:lnSpc>
            </a:pPr>
            <a:endParaRPr lang="fa-IR" sz="1800" b="1" spc="-100" dirty="0">
              <a:cs typeface="B Nazanin" pitchFamily="2" charset="-78"/>
            </a:endParaRPr>
          </a:p>
          <a:p>
            <a:pPr algn="justLow" rtl="1">
              <a:lnSpc>
                <a:spcPct val="150000"/>
              </a:lnSpc>
            </a:pPr>
            <a:endParaRPr lang="fa-IR" sz="3600" b="1" spc="-100" dirty="0" smtClean="0">
              <a:cs typeface="B Nazanin" pitchFamily="2" charset="-78"/>
            </a:endParaRPr>
          </a:p>
        </p:txBody>
      </p:sp>
      <p:sp>
        <p:nvSpPr>
          <p:cNvPr id="4" name="Title 2"/>
          <p:cNvSpPr>
            <a:spLocks noGrp="1"/>
          </p:cNvSpPr>
          <p:nvPr>
            <p:ph type="title"/>
          </p:nvPr>
        </p:nvSpPr>
        <p:spPr>
          <a:xfrm>
            <a:off x="467544" y="404664"/>
            <a:ext cx="8229600" cy="667512"/>
          </a:xfrm>
        </p:spPr>
        <p:txBody>
          <a:bodyPr>
            <a:noAutofit/>
          </a:bodyPr>
          <a:lstStyle/>
          <a:p>
            <a:pPr algn="ctr"/>
            <a:r>
              <a:rPr lang="fa-IR" sz="4000" dirty="0" smtClean="0">
                <a:solidFill>
                  <a:srgbClr val="FFC000"/>
                </a:solidFill>
                <a:effectLst>
                  <a:outerShdw blurRad="38100" dist="38100" dir="2700000" algn="tl">
                    <a:srgbClr val="000000">
                      <a:alpha val="43137"/>
                    </a:srgbClr>
                  </a:outerShdw>
                </a:effectLst>
                <a:cs typeface="B Titr" pitchFamily="2" charset="-78"/>
              </a:rPr>
              <a:t>رویکردهای اصلی در شناسایی مستعدان</a:t>
            </a:r>
            <a:endParaRPr lang="en-US" sz="4000"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xmlns="" val="900065222"/>
      </p:ext>
    </p:extLst>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704850"/>
          </a:xfrm>
        </p:spPr>
        <p:txBody>
          <a:bodyPr>
            <a:noAutofit/>
          </a:bodyPr>
          <a:lstStyle/>
          <a:p>
            <a:pPr algn="ctr">
              <a:defRPr/>
            </a:pPr>
            <a:r>
              <a:rPr lang="fa-IR" sz="4000" b="1" dirty="0" smtClean="0">
                <a:solidFill>
                  <a:srgbClr val="FFC000"/>
                </a:solidFill>
                <a:effectLst>
                  <a:outerShdw blurRad="38100" dist="38100" dir="2700000" algn="tl">
                    <a:srgbClr val="000000">
                      <a:alpha val="43137"/>
                    </a:srgbClr>
                  </a:outerShdw>
                </a:effectLst>
                <a:cs typeface="B Titr" pitchFamily="2" charset="-78"/>
              </a:rPr>
              <a:t>ويژگي‌هاي آيين‌نامه</a:t>
            </a:r>
            <a:endParaRPr lang="en-US" sz="4000" b="1" dirty="0">
              <a:solidFill>
                <a:srgbClr val="FFC000"/>
              </a:solidFill>
              <a:effectLst>
                <a:outerShdw blurRad="38100" dist="38100" dir="2700000" algn="tl">
                  <a:srgbClr val="000000">
                    <a:alpha val="43137"/>
                  </a:srgbClr>
                </a:outerShdw>
              </a:effectLst>
              <a:cs typeface="B Titr" pitchFamily="2" charset="-78"/>
            </a:endParaRPr>
          </a:p>
        </p:txBody>
      </p:sp>
      <p:sp>
        <p:nvSpPr>
          <p:cNvPr id="7171" name="Content Placeholder 2"/>
          <p:cNvSpPr>
            <a:spLocks noGrp="1"/>
          </p:cNvSpPr>
          <p:nvPr>
            <p:ph idx="1"/>
          </p:nvPr>
        </p:nvSpPr>
        <p:spPr>
          <a:xfrm>
            <a:off x="251520" y="1268760"/>
            <a:ext cx="8610600" cy="5791200"/>
          </a:xfrm>
        </p:spPr>
        <p:txBody>
          <a:bodyPr>
            <a:noAutofit/>
          </a:bodyPr>
          <a:lstStyle/>
          <a:p>
            <a:pPr marL="287338" indent="-231775" algn="justLow" rtl="1">
              <a:buClrTx/>
              <a:buNone/>
            </a:pPr>
            <a:r>
              <a:rPr lang="fa-IR" sz="3000" b="1" spc="-100" dirty="0" smtClean="0">
                <a:solidFill>
                  <a:schemeClr val="bg1"/>
                </a:solidFill>
                <a:effectLst>
                  <a:outerShdw blurRad="38100" dist="38100" dir="2700000" algn="tl">
                    <a:srgbClr val="000000">
                      <a:alpha val="43137"/>
                    </a:srgbClr>
                  </a:outerShdw>
                </a:effectLst>
                <a:cs typeface="B Zar" panose="00000400000000000000" pitchFamily="2" charset="-78"/>
              </a:rPr>
              <a:t>1. شناسايي‌كنش‌گرانه از طريق رصد رفتار و فعاليت‌هاي نخبگاني دانشجويان </a:t>
            </a:r>
          </a:p>
          <a:p>
            <a:pPr marL="287338" indent="-231775" algn="justLow" rtl="1">
              <a:buClrTx/>
              <a:buNone/>
            </a:pPr>
            <a:r>
              <a:rPr lang="fa-IR" sz="3000" b="1" spc="-100" dirty="0" smtClean="0">
                <a:solidFill>
                  <a:srgbClr val="FFFF00"/>
                </a:solidFill>
                <a:effectLst>
                  <a:outerShdw blurRad="38100" dist="38100" dir="2700000" algn="tl">
                    <a:srgbClr val="000000">
                      <a:alpha val="43137"/>
                    </a:srgbClr>
                  </a:outerShdw>
                </a:effectLst>
                <a:cs typeface="B Zar" panose="00000400000000000000" pitchFamily="2" charset="-78"/>
              </a:rPr>
              <a:t>2. توجه به مجموعة فعاليت‌هاي نخبگانی دانشجويان در دانشگاه</a:t>
            </a:r>
          </a:p>
          <a:p>
            <a:pPr marL="355600" indent="-300038" algn="justLow" rtl="1">
              <a:buClrTx/>
              <a:buNone/>
            </a:pPr>
            <a:r>
              <a:rPr lang="fa-IR" sz="3000" b="1" spc="-100" dirty="0" smtClean="0">
                <a:solidFill>
                  <a:schemeClr val="bg1"/>
                </a:solidFill>
                <a:effectLst>
                  <a:outerShdw blurRad="38100" dist="38100" dir="2700000" algn="tl">
                    <a:srgbClr val="000000">
                      <a:alpha val="43137"/>
                    </a:srgbClr>
                  </a:outerShdw>
                </a:effectLst>
                <a:cs typeface="B Zar" panose="00000400000000000000" pitchFamily="2" charset="-78"/>
              </a:rPr>
              <a:t>3. توجه به تنوع استعدادها و لزوم هدايت هر دانشجوي مستعد در مسير شكوفايي استعدادها و توانمندي‌هاي مختص خودش</a:t>
            </a:r>
          </a:p>
          <a:p>
            <a:pPr marL="287338" indent="-231775" algn="justLow" rtl="1">
              <a:buClrTx/>
              <a:buNone/>
            </a:pPr>
            <a:r>
              <a:rPr lang="fa-IR" sz="3000" b="1" spc="-100" dirty="0" smtClean="0">
                <a:solidFill>
                  <a:srgbClr val="FFFF00"/>
                </a:solidFill>
                <a:effectLst>
                  <a:outerShdw blurRad="38100" dist="38100" dir="2700000" algn="tl">
                    <a:srgbClr val="000000">
                      <a:alpha val="43137"/>
                    </a:srgbClr>
                  </a:outerShdw>
                </a:effectLst>
                <a:cs typeface="B Zar" panose="00000400000000000000" pitchFamily="2" charset="-78"/>
              </a:rPr>
              <a:t>4. توجه به رويكرد نهادمحوري (دانشگاه محوری/ استاد محوري)</a:t>
            </a:r>
          </a:p>
          <a:p>
            <a:pPr>
              <a:buNone/>
              <a:defRPr/>
            </a:pPr>
            <a:r>
              <a:rPr lang="fa-IR" sz="3000" b="1" spc="-150" dirty="0">
                <a:solidFill>
                  <a:schemeClr val="bg1"/>
                </a:solidFill>
                <a:effectLst>
                  <a:outerShdw blurRad="38100" dist="38100" dir="2700000" algn="tl">
                    <a:srgbClr val="000000">
                      <a:alpha val="43137"/>
                    </a:srgbClr>
                  </a:outerShdw>
                </a:effectLst>
                <a:cs typeface="B Zar" panose="00000400000000000000" pitchFamily="2" charset="-78"/>
              </a:rPr>
              <a:t>5. استفاده از توان بنيادهاي استاني در نظارت بر اجراي آيين‌نامه</a:t>
            </a:r>
          </a:p>
          <a:p>
            <a:pPr>
              <a:buNone/>
              <a:defRPr/>
            </a:pPr>
            <a:r>
              <a:rPr lang="fa-IR" sz="3000" b="1" spc="-150" dirty="0">
                <a:solidFill>
                  <a:srgbClr val="FFFF00"/>
                </a:solidFill>
                <a:effectLst>
                  <a:outerShdw blurRad="38100" dist="38100" dir="2700000" algn="tl">
                    <a:srgbClr val="000000">
                      <a:alpha val="43137"/>
                    </a:srgbClr>
                  </a:outerShdw>
                </a:effectLst>
                <a:cs typeface="B Zar" panose="00000400000000000000" pitchFamily="2" charset="-78"/>
              </a:rPr>
              <a:t>6. استفاده از رویکرد توانمندسازی به جای رویکرد صرفاً حمایتی</a:t>
            </a:r>
          </a:p>
          <a:p>
            <a:pPr>
              <a:buNone/>
              <a:defRPr/>
            </a:pPr>
            <a:r>
              <a:rPr lang="fa-IR" sz="3000" b="1" spc="-150" dirty="0">
                <a:solidFill>
                  <a:schemeClr val="bg1"/>
                </a:solidFill>
                <a:effectLst>
                  <a:outerShdw blurRad="38100" dist="38100" dir="2700000" algn="tl">
                    <a:srgbClr val="000000">
                      <a:alpha val="43137"/>
                    </a:srgbClr>
                  </a:outerShdw>
                </a:effectLst>
                <a:cs typeface="B Zar" panose="00000400000000000000" pitchFamily="2" charset="-78"/>
              </a:rPr>
              <a:t>7. ایجاد تعهد از طریق ترویج فرهنگ کار و تلاش به جای ایجاد توقع</a:t>
            </a:r>
          </a:p>
          <a:p>
            <a:pPr marL="287338" indent="-231775" algn="r" rtl="1">
              <a:buClrTx/>
              <a:buNone/>
            </a:pPr>
            <a:endParaRPr lang="fa-IR" sz="3300" b="1" spc="-100" dirty="0" smtClean="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xmlns="" val="16088274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704850"/>
          </a:xfrm>
        </p:spPr>
        <p:txBody>
          <a:bodyPr>
            <a:noAutofit/>
          </a:bodyPr>
          <a:lstStyle/>
          <a:p>
            <a:pPr>
              <a:defRPr/>
            </a:pPr>
            <a:r>
              <a:rPr lang="fa-IR" sz="3200" b="1" dirty="0">
                <a:solidFill>
                  <a:srgbClr val="FFC000"/>
                </a:solidFill>
                <a:effectLst>
                  <a:outerShdw blurRad="38100" dist="38100" dir="2700000" algn="tl">
                    <a:srgbClr val="000000">
                      <a:alpha val="43137"/>
                    </a:srgbClr>
                  </a:outerShdw>
                </a:effectLst>
                <a:cs typeface="B Titr" panose="00000700000000000000" pitchFamily="2" charset="-78"/>
              </a:rPr>
              <a:t>آمار </a:t>
            </a:r>
            <a:r>
              <a:rPr lang="fa-IR" sz="3200" b="1" dirty="0" smtClean="0">
                <a:solidFill>
                  <a:srgbClr val="FFC000"/>
                </a:solidFill>
                <a:effectLst>
                  <a:outerShdw blurRad="38100" dist="38100" dir="2700000" algn="tl">
                    <a:srgbClr val="000000">
                      <a:alpha val="43137"/>
                    </a:srgbClr>
                  </a:outerShdw>
                </a:effectLst>
                <a:cs typeface="B Titr" panose="00000700000000000000" pitchFamily="2" charset="-78"/>
              </a:rPr>
              <a:t>كلي اعطاي </a:t>
            </a:r>
            <a:r>
              <a:rPr lang="fa-IR" sz="3200" b="1" dirty="0">
                <a:solidFill>
                  <a:srgbClr val="FFC000"/>
                </a:solidFill>
                <a:effectLst>
                  <a:outerShdw blurRad="38100" dist="38100" dir="2700000" algn="tl">
                    <a:srgbClr val="000000">
                      <a:alpha val="43137"/>
                    </a:srgbClr>
                  </a:outerShdw>
                </a:effectLst>
                <a:cs typeface="B Titr" panose="00000700000000000000" pitchFamily="2" charset="-78"/>
              </a:rPr>
              <a:t>جايزه‌هاي تحصيلي به </a:t>
            </a:r>
            <a:r>
              <a:rPr lang="fa-IR" sz="3200" b="1" dirty="0" smtClean="0">
                <a:solidFill>
                  <a:srgbClr val="FFC000"/>
                </a:solidFill>
                <a:effectLst>
                  <a:outerShdw blurRad="38100" dist="38100" dir="2700000" algn="tl">
                    <a:srgbClr val="000000">
                      <a:alpha val="43137"/>
                    </a:srgbClr>
                  </a:outerShdw>
                </a:effectLst>
                <a:cs typeface="B Titr" panose="00000700000000000000" pitchFamily="2" charset="-78"/>
              </a:rPr>
              <a:t>دانشجويان</a:t>
            </a:r>
            <a:endParaRPr lang="en-US" sz="3200" b="1" dirty="0">
              <a:solidFill>
                <a:srgbClr val="FFC000"/>
              </a:solidFill>
              <a:effectLst>
                <a:outerShdw blurRad="38100" dist="38100" dir="2700000" algn="tl">
                  <a:srgbClr val="000000">
                    <a:alpha val="43137"/>
                  </a:srgbClr>
                </a:outerShdw>
              </a:effectLst>
              <a:cs typeface="B Titr" pitchFamily="2" charset="-78"/>
            </a:endParaRPr>
          </a:p>
        </p:txBody>
      </p:sp>
      <p:graphicFrame>
        <p:nvGraphicFramePr>
          <p:cNvPr id="3" name="Table 2"/>
          <p:cNvGraphicFramePr>
            <a:graphicFrameLocks noGrp="1"/>
          </p:cNvGraphicFramePr>
          <p:nvPr>
            <p:extLst/>
          </p:nvPr>
        </p:nvGraphicFramePr>
        <p:xfrm>
          <a:off x="1534344" y="2708920"/>
          <a:ext cx="6096000" cy="76708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ctr" rtl="1" fontAlgn="ctr"/>
                      <a:r>
                        <a:rPr lang="fa-IR" sz="1800" b="1" i="0" u="none" strike="noStrike" dirty="0" smtClean="0">
                          <a:solidFill>
                            <a:srgbClr val="000000"/>
                          </a:solidFill>
                          <a:effectLst/>
                          <a:latin typeface="B Nazanin"/>
                          <a:cs typeface="B Zar" panose="00000400000000000000" pitchFamily="2" charset="-78"/>
                        </a:rPr>
                        <a:t>راتبه</a:t>
                      </a:r>
                      <a:endParaRPr lang="fa-IR" sz="1800" b="1" i="0" u="none" strike="noStrike" dirty="0">
                        <a:solidFill>
                          <a:srgbClr val="000000"/>
                        </a:solidFill>
                        <a:effectLst/>
                        <a:latin typeface="B Nazanin"/>
                        <a:cs typeface="B Zar" panose="00000400000000000000" pitchFamily="2" charset="-78"/>
                      </a:endParaRPr>
                    </a:p>
                  </a:txBody>
                  <a:tcPr marL="8998" marR="8998" marT="8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800" b="1" i="0" u="none" strike="noStrike" dirty="0" smtClean="0">
                          <a:solidFill>
                            <a:srgbClr val="000000"/>
                          </a:solidFill>
                          <a:effectLst/>
                          <a:latin typeface="B Nazanin"/>
                          <a:cs typeface="B Zar" panose="00000400000000000000" pitchFamily="2" charset="-78"/>
                        </a:rPr>
                        <a:t>آموزش‌يار/پژوهش‌يار</a:t>
                      </a:r>
                    </a:p>
                  </a:txBody>
                  <a:tcPr marL="8998" marR="8998" marT="8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fontAlgn="ctr"/>
                      <a:r>
                        <a:rPr lang="fa-IR" sz="1800" b="1" i="0" u="none" strike="noStrike" dirty="0" smtClean="0">
                          <a:solidFill>
                            <a:srgbClr val="000000"/>
                          </a:solidFill>
                          <a:effectLst/>
                          <a:latin typeface="B Nazanin"/>
                          <a:cs typeface="B Zar" panose="00000400000000000000" pitchFamily="2" charset="-78"/>
                        </a:rPr>
                        <a:t>فرصت مطالعاتي</a:t>
                      </a:r>
                      <a:endParaRPr lang="fa-IR" sz="1800" b="1" i="0" u="none" strike="noStrike" dirty="0">
                        <a:solidFill>
                          <a:srgbClr val="000000"/>
                        </a:solidFill>
                        <a:effectLst/>
                        <a:latin typeface="B Nazanin"/>
                        <a:cs typeface="B Zar" panose="00000400000000000000" pitchFamily="2" charset="-78"/>
                      </a:endParaRPr>
                    </a:p>
                  </a:txBody>
                  <a:tcPr marL="8998" marR="8998" marT="8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algn="ctr" rtl="1"/>
                      <a:r>
                        <a:rPr lang="fa-IR" sz="2000" b="1" dirty="0" smtClean="0">
                          <a:cs typeface="B Zar" panose="00000400000000000000" pitchFamily="2" charset="-78"/>
                        </a:rPr>
                        <a:t>2545</a:t>
                      </a:r>
                      <a:endParaRPr lang="fa-IR" sz="2000" b="1" dirty="0">
                        <a:cs typeface="B Zar"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sz="2000" b="1" dirty="0" smtClean="0">
                          <a:cs typeface="B Zar" panose="00000400000000000000" pitchFamily="2" charset="-78"/>
                        </a:rPr>
                        <a:t>1146</a:t>
                      </a:r>
                      <a:endParaRPr lang="fa-IR" sz="2000" b="1" dirty="0">
                        <a:cs typeface="B Zar"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sz="2000" b="1" dirty="0" smtClean="0">
                          <a:cs typeface="B Zar" panose="00000400000000000000" pitchFamily="2" charset="-78"/>
                        </a:rPr>
                        <a:t>26</a:t>
                      </a:r>
                      <a:endParaRPr lang="fa-IR" sz="2000" b="1" dirty="0">
                        <a:cs typeface="B Zar"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Title 1"/>
          <p:cNvSpPr txBox="1">
            <a:spLocks/>
          </p:cNvSpPr>
          <p:nvPr/>
        </p:nvSpPr>
        <p:spPr>
          <a:xfrm>
            <a:off x="467544" y="5733256"/>
            <a:ext cx="8229600" cy="70485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defRPr/>
            </a:pPr>
            <a:endParaRPr lang="en-US" sz="3200" b="1"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xmlns="" val="305340377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9512" y="1124744"/>
            <a:ext cx="8784976" cy="5257800"/>
          </a:xfrm>
        </p:spPr>
        <p:txBody>
          <a:bodyPr>
            <a:noAutofit/>
          </a:bodyPr>
          <a:lstStyle/>
          <a:p>
            <a:pPr algn="justLow">
              <a:buClr>
                <a:srgbClr val="FFFF00"/>
              </a:buClr>
              <a:buSzPct val="130000"/>
            </a:pPr>
            <a:r>
              <a:rPr lang="fa-IR" b="1" spc="-100" dirty="0" smtClean="0">
                <a:solidFill>
                  <a:srgbClr val="FFFF00"/>
                </a:solidFill>
                <a:effectLst>
                  <a:outerShdw blurRad="38100" dist="38100" dir="2700000" algn="tl">
                    <a:srgbClr val="000000">
                      <a:alpha val="43137"/>
                    </a:srgbClr>
                  </a:outerShdw>
                </a:effectLst>
                <a:cs typeface="B Zar" panose="00000400000000000000" pitchFamily="2" charset="-78"/>
              </a:rPr>
              <a:t>آموزش</a:t>
            </a:r>
          </a:p>
          <a:p>
            <a:pPr marL="0" indent="355600" algn="justLow">
              <a:buClr>
                <a:srgbClr val="FFFF00"/>
              </a:buClr>
              <a:buSzPct val="130000"/>
              <a:buNone/>
            </a:pPr>
            <a:r>
              <a:rPr lang="fa-IR" sz="2400" b="1" spc="-100" dirty="0">
                <a:solidFill>
                  <a:schemeClr val="bg1"/>
                </a:solidFill>
                <a:effectLst>
                  <a:outerShdw blurRad="38100" dist="38100" dir="2700000" algn="tl">
                    <a:srgbClr val="000000">
                      <a:alpha val="43137"/>
                    </a:srgbClr>
                  </a:outerShdw>
                </a:effectLst>
                <a:cs typeface="B Zar" panose="00000400000000000000" pitchFamily="2" charset="-78"/>
              </a:rPr>
              <a:t>با هدف تسهيل مسير آموزشي و توانمندسازي دانشجويان در زمينة </a:t>
            </a:r>
            <a:r>
              <a:rPr lang="fa-IR" sz="2400" b="1" spc="-100" dirty="0" smtClean="0">
                <a:solidFill>
                  <a:schemeClr val="bg1"/>
                </a:solidFill>
                <a:effectLst>
                  <a:outerShdw blurRad="38100" dist="38100" dir="2700000" algn="tl">
                    <a:srgbClr val="000000">
                      <a:alpha val="43137"/>
                    </a:srgbClr>
                  </a:outerShdw>
                </a:effectLst>
                <a:cs typeface="B Zar" panose="00000400000000000000" pitchFamily="2" charset="-78"/>
              </a:rPr>
              <a:t>آموزش</a:t>
            </a:r>
          </a:p>
          <a:p>
            <a:pPr marL="0" indent="355600" algn="justLow">
              <a:buClr>
                <a:srgbClr val="FFFF00"/>
              </a:buClr>
              <a:buSzPct val="130000"/>
              <a:buNone/>
            </a:pPr>
            <a:endParaRPr lang="fa-IR" sz="500" b="1" spc="-100"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buClr>
                <a:srgbClr val="FFFF00"/>
              </a:buClr>
              <a:buSzPct val="130000"/>
            </a:pPr>
            <a:r>
              <a:rPr lang="fa-IR" b="1" spc="-100" dirty="0" smtClean="0">
                <a:solidFill>
                  <a:srgbClr val="FFFF00"/>
                </a:solidFill>
                <a:effectLst>
                  <a:outerShdw blurRad="38100" dist="38100" dir="2700000" algn="tl">
                    <a:srgbClr val="000000">
                      <a:alpha val="43137"/>
                    </a:srgbClr>
                  </a:outerShdw>
                </a:effectLst>
                <a:cs typeface="B Zar" panose="00000400000000000000" pitchFamily="2" charset="-78"/>
              </a:rPr>
              <a:t>پژوهش</a:t>
            </a:r>
          </a:p>
          <a:p>
            <a:pPr marL="0" indent="355600" algn="justLow">
              <a:buClr>
                <a:srgbClr val="FFFF00"/>
              </a:buClr>
              <a:buSzPct val="130000"/>
              <a:buNone/>
            </a:pPr>
            <a:r>
              <a:rPr lang="fa-IR" sz="2400" b="1" spc="-100" dirty="0">
                <a:solidFill>
                  <a:schemeClr val="bg1"/>
                </a:solidFill>
                <a:effectLst>
                  <a:outerShdw blurRad="38100" dist="38100" dir="2700000" algn="tl">
                    <a:srgbClr val="000000">
                      <a:alpha val="43137"/>
                    </a:srgbClr>
                  </a:outerShdw>
                </a:effectLst>
                <a:cs typeface="B Zar" panose="00000400000000000000" pitchFamily="2" charset="-78"/>
              </a:rPr>
              <a:t>با هدف تسهيل مسير پژوهشي و توانمندسازي دانشجويان در زمينة پژوهش </a:t>
            </a:r>
            <a:endParaRPr lang="fa-IR" sz="2400" b="1" spc="-100"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0" indent="355600" algn="justLow">
              <a:buClr>
                <a:srgbClr val="FFFF00"/>
              </a:buClr>
              <a:buSzPct val="130000"/>
              <a:buNone/>
            </a:pPr>
            <a:endParaRPr lang="en-US" sz="900" b="1" spc="-100"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buClr>
                <a:srgbClr val="FFFF00"/>
              </a:buClr>
              <a:buSzPct val="130000"/>
            </a:pPr>
            <a:r>
              <a:rPr lang="fa-IR" b="1" spc="-100" dirty="0" smtClean="0">
                <a:solidFill>
                  <a:srgbClr val="FFFF00"/>
                </a:solidFill>
                <a:effectLst>
                  <a:outerShdw blurRad="38100" dist="38100" dir="2700000" algn="tl">
                    <a:srgbClr val="000000">
                      <a:alpha val="43137"/>
                    </a:srgbClr>
                  </a:outerShdw>
                </a:effectLst>
                <a:cs typeface="B Zar" panose="00000400000000000000" pitchFamily="2" charset="-78"/>
              </a:rPr>
              <a:t>فنّاوري</a:t>
            </a:r>
          </a:p>
          <a:p>
            <a:pPr marL="355600" indent="0" algn="justLow">
              <a:buClr>
                <a:srgbClr val="FFFF00"/>
              </a:buClr>
              <a:buSzPct val="130000"/>
              <a:buNone/>
            </a:pPr>
            <a:r>
              <a:rPr lang="fa-IR" sz="2400" b="1" spc="-100" dirty="0" smtClean="0">
                <a:solidFill>
                  <a:schemeClr val="bg1"/>
                </a:solidFill>
                <a:effectLst>
                  <a:outerShdw blurRad="38100" dist="38100" dir="2700000" algn="tl">
                    <a:srgbClr val="000000">
                      <a:alpha val="43137"/>
                    </a:srgbClr>
                  </a:outerShdw>
                </a:effectLst>
                <a:cs typeface="B Zar" panose="00000400000000000000" pitchFamily="2" charset="-78"/>
              </a:rPr>
              <a:t>باهدف‌ تسهيل‌ مسير فنّاورانه‌ و نوآورانه‌ و توانمندسازي دانشجويان‌ براي </a:t>
            </a:r>
            <a:r>
              <a:rPr lang="fa-IR" sz="2400" b="1" spc="-100" dirty="0">
                <a:solidFill>
                  <a:schemeClr val="bg1"/>
                </a:solidFill>
                <a:effectLst>
                  <a:outerShdw blurRad="38100" dist="38100" dir="2700000" algn="tl">
                    <a:srgbClr val="000000">
                      <a:alpha val="43137"/>
                    </a:srgbClr>
                  </a:outerShdw>
                </a:effectLst>
                <a:cs typeface="B Zar" panose="00000400000000000000" pitchFamily="2" charset="-78"/>
              </a:rPr>
              <a:t>ورود به عرصة </a:t>
            </a:r>
            <a:r>
              <a:rPr lang="fa-IR" sz="2400" b="1" spc="-100" dirty="0" smtClean="0">
                <a:solidFill>
                  <a:schemeClr val="bg1"/>
                </a:solidFill>
                <a:effectLst>
                  <a:outerShdw blurRad="38100" dist="38100" dir="2700000" algn="tl">
                    <a:srgbClr val="000000">
                      <a:alpha val="43137"/>
                    </a:srgbClr>
                  </a:outerShdw>
                </a:effectLst>
                <a:cs typeface="B Zar" panose="00000400000000000000" pitchFamily="2" charset="-78"/>
              </a:rPr>
              <a:t>كارآفريني</a:t>
            </a:r>
          </a:p>
          <a:p>
            <a:pPr marL="355600" indent="0" algn="justLow">
              <a:buClr>
                <a:srgbClr val="FFFF00"/>
              </a:buClr>
              <a:buSzPct val="130000"/>
              <a:buNone/>
            </a:pPr>
            <a:endParaRPr lang="fa-IR" sz="800" b="1" spc="-100"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buClr>
                <a:srgbClr val="FFFF00"/>
              </a:buClr>
              <a:buSzPct val="130000"/>
            </a:pPr>
            <a:r>
              <a:rPr lang="fa-IR" b="1" spc="-100" dirty="0" smtClean="0">
                <a:solidFill>
                  <a:srgbClr val="FFFF00"/>
                </a:solidFill>
                <a:effectLst>
                  <a:outerShdw blurRad="38100" dist="38100" dir="2700000" algn="tl">
                    <a:srgbClr val="000000">
                      <a:alpha val="43137"/>
                    </a:srgbClr>
                  </a:outerShdw>
                </a:effectLst>
                <a:cs typeface="B Zar" panose="00000400000000000000" pitchFamily="2" charset="-78"/>
              </a:rPr>
              <a:t>فرهنگ</a:t>
            </a:r>
          </a:p>
          <a:p>
            <a:pPr marL="355600" indent="0" algn="justLow">
              <a:buClr>
                <a:srgbClr val="FFFF00"/>
              </a:buClr>
              <a:buSzPct val="130000"/>
              <a:buNone/>
            </a:pPr>
            <a:r>
              <a:rPr lang="fa-IR" sz="2400" b="1" spc="-100" dirty="0">
                <a:solidFill>
                  <a:schemeClr val="bg1"/>
                </a:solidFill>
                <a:effectLst>
                  <a:outerShdw blurRad="38100" dist="38100" dir="2700000" algn="tl">
                    <a:srgbClr val="000000">
                      <a:alpha val="43137"/>
                    </a:srgbClr>
                  </a:outerShdw>
                </a:effectLst>
                <a:cs typeface="B Zar" panose="00000400000000000000" pitchFamily="2" charset="-78"/>
              </a:rPr>
              <a:t>با هدف ارتقاي فرهنگ </a:t>
            </a:r>
            <a:r>
              <a:rPr lang="fa-IR" sz="2400" b="1" spc="-100" dirty="0" smtClean="0">
                <a:solidFill>
                  <a:schemeClr val="bg1"/>
                </a:solidFill>
                <a:effectLst>
                  <a:outerShdw blurRad="38100" dist="38100" dir="2700000" algn="tl">
                    <a:srgbClr val="000000">
                      <a:alpha val="43137"/>
                    </a:srgbClr>
                  </a:outerShdw>
                </a:effectLst>
                <a:cs typeface="B Zar" panose="00000400000000000000" pitchFamily="2" charset="-78"/>
              </a:rPr>
              <a:t>اسلامي‌ـ ايراني، </a:t>
            </a:r>
            <a:r>
              <a:rPr lang="fa-IR" sz="2400" b="1" spc="-100" dirty="0">
                <a:solidFill>
                  <a:schemeClr val="bg1"/>
                </a:solidFill>
                <a:effectLst>
                  <a:outerShdw blurRad="38100" dist="38100" dir="2700000" algn="tl">
                    <a:srgbClr val="000000">
                      <a:alpha val="43137"/>
                    </a:srgbClr>
                  </a:outerShdw>
                </a:effectLst>
                <a:cs typeface="B Zar" panose="00000400000000000000" pitchFamily="2" charset="-78"/>
              </a:rPr>
              <a:t>هويت‌بخشي ملّي و رفع نيازهاي مادّي و اجتماعي دانشجويان</a:t>
            </a:r>
            <a:endParaRPr lang="en-US" sz="2400" b="1" spc="-100"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lnSpc>
                <a:spcPct val="150000"/>
              </a:lnSpc>
              <a:buClr>
                <a:srgbClr val="FFFF00"/>
              </a:buClr>
              <a:buSzPct val="130000"/>
            </a:pPr>
            <a:endParaRPr lang="fa-IR" b="1" spc="-100" dirty="0" smtClean="0">
              <a:solidFill>
                <a:srgbClr val="FFFF00"/>
              </a:solidFill>
              <a:effectLst>
                <a:outerShdw blurRad="38100" dist="38100" dir="2700000" algn="tl">
                  <a:srgbClr val="000000">
                    <a:alpha val="43137"/>
                  </a:srgbClr>
                </a:outerShdw>
              </a:effectLst>
              <a:cs typeface="B Zar" panose="00000400000000000000" pitchFamily="2" charset="-78"/>
            </a:endParaRPr>
          </a:p>
        </p:txBody>
      </p:sp>
      <p:sp>
        <p:nvSpPr>
          <p:cNvPr id="3" name="Title 2"/>
          <p:cNvSpPr txBox="1">
            <a:spLocks/>
          </p:cNvSpPr>
          <p:nvPr/>
        </p:nvSpPr>
        <p:spPr>
          <a:xfrm>
            <a:off x="539552" y="265176"/>
            <a:ext cx="8229600" cy="667512"/>
          </a:xfrm>
          <a:prstGeom prst="rect">
            <a:avLst/>
          </a:prstGeom>
        </p:spPr>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4000" dirty="0" smtClean="0">
                <a:solidFill>
                  <a:srgbClr val="FFC000"/>
                </a:solidFill>
                <a:effectLst>
                  <a:outerShdw blurRad="38100" dist="38100" dir="2700000" algn="tl">
                    <a:srgbClr val="000000">
                      <a:alpha val="43137"/>
                    </a:srgbClr>
                  </a:outerShdw>
                </a:effectLst>
                <a:latin typeface="+mj-lt"/>
                <a:ea typeface="+mj-ea"/>
                <a:cs typeface="B Titr" pitchFamily="2" charset="-78"/>
              </a:rPr>
              <a:t>انواع جايزه‌ها</a:t>
            </a:r>
            <a:endParaRPr kumimoji="0" lang="en-US" sz="4000"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j-lt"/>
              <a:ea typeface="+mj-ea"/>
              <a:cs typeface="B Titr" pitchFamily="2" charset="-78"/>
            </a:endParaRPr>
          </a:p>
        </p:txBody>
      </p:sp>
    </p:spTree>
    <p:extLst>
      <p:ext uri="{BB962C8B-B14F-4D97-AF65-F5344CB8AC3E}">
        <p14:creationId xmlns:p14="http://schemas.microsoft.com/office/powerpoint/2010/main" xmlns="" val="101501820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1520" y="1340768"/>
            <a:ext cx="8640960" cy="5410200"/>
          </a:xfrm>
        </p:spPr>
        <p:txBody>
          <a:bodyPr>
            <a:noAutofit/>
          </a:bodyPr>
          <a:lstStyle/>
          <a:p>
            <a:pPr algn="justLow">
              <a:lnSpc>
                <a:spcPct val="150000"/>
              </a:lnSpc>
              <a:buSzPct val="130000"/>
            </a:pP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جايزه‌هاي تحصيلي در سه مقطع </a:t>
            </a:r>
            <a:r>
              <a:rPr lang="fa-IR" sz="2800" b="1" dirty="0">
                <a:solidFill>
                  <a:schemeClr val="bg1"/>
                </a:solidFill>
                <a:effectLst>
                  <a:outerShdw blurRad="38100" dist="38100" dir="2700000" algn="tl">
                    <a:srgbClr val="000000">
                      <a:alpha val="43137"/>
                    </a:srgbClr>
                  </a:outerShdw>
                </a:effectLst>
                <a:cs typeface="B Titr" panose="00000700000000000000" pitchFamily="2" charset="-78"/>
              </a:rPr>
              <a:t>«</a:t>
            </a:r>
            <a:r>
              <a:rPr lang="fa-IR" sz="2800" b="1" dirty="0">
                <a:solidFill>
                  <a:srgbClr val="FFFF00"/>
                </a:solidFill>
                <a:effectLst>
                  <a:outerShdw blurRad="38100" dist="38100" dir="2700000" algn="tl">
                    <a:srgbClr val="000000">
                      <a:alpha val="43137"/>
                    </a:srgbClr>
                  </a:outerShdw>
                </a:effectLst>
                <a:cs typeface="B Titr" panose="00000700000000000000" pitchFamily="2" charset="-78"/>
              </a:rPr>
              <a:t>كارشناسي</a:t>
            </a:r>
            <a:r>
              <a:rPr lang="fa-IR" sz="2800" b="1" dirty="0">
                <a:solidFill>
                  <a:schemeClr val="bg1"/>
                </a:solidFill>
                <a:effectLst>
                  <a:outerShdw blurRad="38100" dist="38100" dir="2700000" algn="tl">
                    <a:srgbClr val="000000">
                      <a:alpha val="43137"/>
                    </a:srgbClr>
                  </a:outerShdw>
                </a:effectLst>
                <a:cs typeface="B Titr" panose="00000700000000000000" pitchFamily="2" charset="-78"/>
              </a:rPr>
              <a:t>»، «</a:t>
            </a:r>
            <a:r>
              <a:rPr lang="fa-IR" sz="2800" b="1" dirty="0">
                <a:solidFill>
                  <a:srgbClr val="FFFF00"/>
                </a:solidFill>
                <a:effectLst>
                  <a:outerShdw blurRad="38100" dist="38100" dir="2700000" algn="tl">
                    <a:srgbClr val="000000">
                      <a:alpha val="43137"/>
                    </a:srgbClr>
                  </a:outerShdw>
                </a:effectLst>
                <a:cs typeface="B Titr" panose="00000700000000000000" pitchFamily="2" charset="-78"/>
              </a:rPr>
              <a:t>كارشناسي ارشد</a:t>
            </a:r>
            <a:r>
              <a:rPr lang="fa-IR" sz="2800" b="1" dirty="0">
                <a:solidFill>
                  <a:schemeClr val="bg1"/>
                </a:solidFill>
                <a:effectLst>
                  <a:outerShdw blurRad="38100" dist="38100" dir="2700000" algn="tl">
                    <a:srgbClr val="000000">
                      <a:alpha val="43137"/>
                    </a:srgbClr>
                  </a:outerShdw>
                </a:effectLst>
                <a:cs typeface="B Titr" panose="00000700000000000000" pitchFamily="2" charset="-78"/>
              </a:rPr>
              <a:t>»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و </a:t>
            </a:r>
            <a:r>
              <a:rPr lang="fa-IR" sz="2800" b="1" dirty="0">
                <a:solidFill>
                  <a:schemeClr val="bg1"/>
                </a:solidFill>
                <a:effectLst>
                  <a:outerShdw blurRad="38100" dist="38100" dir="2700000" algn="tl">
                    <a:srgbClr val="000000">
                      <a:alpha val="43137"/>
                    </a:srgbClr>
                  </a:outerShdw>
                </a:effectLst>
                <a:cs typeface="B Titr" panose="00000700000000000000" pitchFamily="2" charset="-78"/>
              </a:rPr>
              <a:t>«</a:t>
            </a:r>
            <a:r>
              <a:rPr lang="fa-IR" sz="2800" b="1" dirty="0">
                <a:solidFill>
                  <a:srgbClr val="FFFF00"/>
                </a:solidFill>
                <a:effectLst>
                  <a:outerShdw blurRad="38100" dist="38100" dir="2700000" algn="tl">
                    <a:srgbClr val="000000">
                      <a:alpha val="43137"/>
                    </a:srgbClr>
                  </a:outerShdw>
                </a:effectLst>
                <a:cs typeface="B Titr" panose="00000700000000000000" pitchFamily="2" charset="-78"/>
              </a:rPr>
              <a:t>دكتري تخصصي</a:t>
            </a:r>
            <a:r>
              <a:rPr lang="fa-IR" sz="2800" b="1" dirty="0">
                <a:solidFill>
                  <a:schemeClr val="bg1"/>
                </a:solidFill>
                <a:effectLst>
                  <a:outerShdw blurRad="38100" dist="38100" dir="2700000" algn="tl">
                    <a:srgbClr val="000000">
                      <a:alpha val="43137"/>
                    </a:srgbClr>
                  </a:outerShdw>
                </a:effectLst>
                <a:cs typeface="B Titr" panose="00000700000000000000" pitchFamily="2" charset="-78"/>
              </a:rPr>
              <a:t>»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به دانشجويان مشمول اعطا مي‌شود.</a:t>
            </a:r>
          </a:p>
          <a:p>
            <a:pPr algn="justLow">
              <a:lnSpc>
                <a:spcPct val="150000"/>
              </a:lnSpc>
              <a:buSzPct val="130000"/>
            </a:pPr>
            <a:endParaRPr lang="en-US" sz="24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lnSpc>
                <a:spcPct val="150000"/>
              </a:lnSpc>
              <a:buSzPct val="130000"/>
            </a:pP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دانشجويان سال اول تا چهارم دورة دكتري حرفه‌اي معادل دانشجويان دورة‌كارشناسي، دانشجويان سال پنجم تا هفتم دورة دكتري حرفه‌اي معادل دانشجويان دورة‌كارشناسي ارشد و دانشجويان دورة تخصص و فوق تخصص وزارت بهداشت معادل دانشجويان دورة دكتري تخصصي محسوب مي‌شوند.</a:t>
            </a:r>
            <a:endPar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endParaRPr>
          </a:p>
        </p:txBody>
      </p:sp>
      <p:sp>
        <p:nvSpPr>
          <p:cNvPr id="4" name="Title 2"/>
          <p:cNvSpPr>
            <a:spLocks noGrp="1"/>
          </p:cNvSpPr>
          <p:nvPr>
            <p:ph type="title"/>
          </p:nvPr>
        </p:nvSpPr>
        <p:spPr>
          <a:xfrm>
            <a:off x="467544" y="404664"/>
            <a:ext cx="8229600" cy="667512"/>
          </a:xfrm>
        </p:spPr>
        <p:txBody>
          <a:bodyPr>
            <a:noAutofit/>
          </a:bodyPr>
          <a:lstStyle/>
          <a:p>
            <a:pPr algn="ctr"/>
            <a:r>
              <a:rPr lang="fa-IR" sz="4000" dirty="0" smtClean="0">
                <a:solidFill>
                  <a:srgbClr val="FFC000"/>
                </a:solidFill>
                <a:effectLst>
                  <a:outerShdw blurRad="38100" dist="38100" dir="2700000" algn="tl">
                    <a:srgbClr val="000000">
                      <a:alpha val="43137"/>
                    </a:srgbClr>
                  </a:outerShdw>
                </a:effectLst>
                <a:cs typeface="B Titr" pitchFamily="2" charset="-78"/>
              </a:rPr>
              <a:t>جايزه‌هاي تحصيلي</a:t>
            </a:r>
            <a:endParaRPr lang="en-US" sz="4000"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xmlns="" val="63101573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1520" y="24654"/>
            <a:ext cx="8640960" cy="5410200"/>
          </a:xfrm>
        </p:spPr>
        <p:txBody>
          <a:bodyPr>
            <a:noAutofit/>
          </a:bodyPr>
          <a:lstStyle/>
          <a:p>
            <a:pPr marL="0" indent="0" algn="ctr">
              <a:lnSpc>
                <a:spcPct val="150000"/>
              </a:lnSpc>
              <a:buSzPct val="130000"/>
              <a:buNone/>
            </a:pPr>
            <a:endParaRPr lang="fa-IR" sz="4400" b="1" dirty="0" smtClean="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r>
              <a:rPr lang="fa-IR" sz="4000" b="1" dirty="0" smtClean="0">
                <a:solidFill>
                  <a:srgbClr val="FFFF00"/>
                </a:solidFill>
                <a:effectLst>
                  <a:outerShdw blurRad="38100" dist="38100" dir="2700000" algn="tl">
                    <a:srgbClr val="000000">
                      <a:alpha val="43137"/>
                    </a:srgbClr>
                  </a:outerShdw>
                </a:effectLst>
                <a:cs typeface="B Titr" panose="00000700000000000000" pitchFamily="2" charset="-78"/>
              </a:rPr>
              <a:t>جايزه‌هاي تحصيلي</a:t>
            </a:r>
            <a:endParaRPr lang="fa-IR" sz="4000" b="1" dirty="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r>
              <a:rPr lang="en-US" sz="6000" b="1" dirty="0" smtClean="0">
                <a:solidFill>
                  <a:srgbClr val="FFFF00"/>
                </a:solidFill>
                <a:effectLst>
                  <a:outerShdw blurRad="38100" dist="38100" dir="2700000" algn="tl">
                    <a:srgbClr val="000000">
                      <a:alpha val="43137"/>
                    </a:srgbClr>
                  </a:outerShdw>
                </a:effectLst>
                <a:cs typeface="B Titr" panose="00000700000000000000" pitchFamily="2" charset="-78"/>
              </a:rPr>
              <a:t> </a:t>
            </a:r>
            <a:r>
              <a:rPr lang="fa-IR" sz="6000" b="1" dirty="0">
                <a:solidFill>
                  <a:srgbClr val="FFFF00"/>
                </a:solidFill>
                <a:effectLst>
                  <a:outerShdw blurRad="38100" dist="38100" dir="2700000" algn="tl">
                    <a:srgbClr val="000000">
                      <a:alpha val="43137"/>
                    </a:srgbClr>
                  </a:outerShdw>
                </a:effectLst>
                <a:cs typeface="B Titr" panose="00000700000000000000" pitchFamily="2" charset="-78"/>
              </a:rPr>
              <a:t>دورةكارشناسي</a:t>
            </a:r>
            <a:endParaRPr lang="fa-IR" sz="6000" b="1" spc="-100" dirty="0" smtClean="0">
              <a:solidFill>
                <a:srgbClr val="FFFF00"/>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xmlns="" val="231281476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633155447"/>
              </p:ext>
            </p:extLst>
          </p:nvPr>
        </p:nvGraphicFramePr>
        <p:xfrm>
          <a:off x="316409" y="1412776"/>
          <a:ext cx="8568953" cy="1152128"/>
        </p:xfrm>
        <a:graphic>
          <a:graphicData uri="http://schemas.openxmlformats.org/drawingml/2006/table">
            <a:tbl>
              <a:tblPr rtl="1" firstRow="1" firstCol="1" bandRow="1">
                <a:tableStyleId>{5C22544A-7EE6-4342-B048-85BDC9FD1C3A}</a:tableStyleId>
              </a:tblPr>
              <a:tblGrid>
                <a:gridCol w="3130672"/>
                <a:gridCol w="2945844"/>
                <a:gridCol w="2492437"/>
              </a:tblGrid>
              <a:tr h="542423">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09705">
                <a:tc>
                  <a:txBody>
                    <a:bodyPr/>
                    <a:lstStyle/>
                    <a:p>
                      <a:pPr algn="ctr" rtl="1">
                        <a:lnSpc>
                          <a:spcPct val="115000"/>
                        </a:lnSpc>
                        <a:spcAft>
                          <a:spcPts val="0"/>
                        </a:spcAft>
                      </a:pPr>
                      <a:r>
                        <a:rPr lang="fa-IR" sz="2000" b="1" spc="-20" dirty="0">
                          <a:solidFill>
                            <a:schemeClr val="tx1"/>
                          </a:solidFill>
                          <a:effectLst/>
                          <a:cs typeface="B Zar" panose="00000400000000000000" pitchFamily="2" charset="-78"/>
                        </a:rPr>
                        <a:t>اعتبار توان‌مندي آموزشي</a:t>
                      </a:r>
                      <a:endParaRPr lang="en-US" sz="20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dirty="0">
                          <a:solidFill>
                            <a:schemeClr val="tx1"/>
                          </a:solidFill>
                          <a:effectLst/>
                          <a:cs typeface="B Zar" panose="00000400000000000000" pitchFamily="2" charset="-78"/>
                        </a:rPr>
                        <a:t>4.000.000 ريال</a:t>
                      </a:r>
                      <a:endParaRPr lang="en-US" sz="20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chemeClr val="tx1"/>
                          </a:solidFill>
                          <a:effectLst/>
                          <a:cs typeface="B Zar" panose="00000400000000000000" pitchFamily="2" charset="-78"/>
                        </a:rPr>
                        <a:t>در سال مشموليت</a:t>
                      </a:r>
                      <a:endParaRPr lang="en-US" sz="20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1684562" y="260647"/>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آموزش</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539552" y="2996952"/>
            <a:ext cx="8280920" cy="3577903"/>
          </a:xfrm>
          <a:prstGeom prst="rect">
            <a:avLst/>
          </a:prstGeom>
          <a:noFill/>
        </p:spPr>
        <p:txBody>
          <a:bodyPr wrap="square" rtlCol="1">
            <a:spAutoFit/>
          </a:bodyPr>
          <a:lstStyle/>
          <a:p>
            <a:pPr marL="355600" indent="-355600" algn="justLow">
              <a:lnSpc>
                <a:spcPct val="150000"/>
              </a:lnSpc>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اعتبار «توان‌مندي آموزشي»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براي شركت دانشجو در دوره‌ها وكارگاه‌هاي آموزشي و با هدف ارتقاي توانايي‌هاي وي در موضوع‌هاي تخصصي مرتبط با تحصيل اعطا مي‌شود. </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55600" indent="-355600" algn="justLow">
              <a:lnSpc>
                <a:spcPct val="150000"/>
              </a:lnSpc>
              <a:buSzPct val="130000"/>
              <a:buFont typeface="Arial" panose="020B0604020202020204" pitchFamily="34" charset="0"/>
              <a:buChar char="•"/>
            </a:pPr>
            <a:endParaRPr lang="fa-IR" sz="105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55600" indent="-355600" algn="justLow">
              <a:lnSpc>
                <a:spcPct val="150000"/>
              </a:lnSpc>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تصفيه‌حساب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اين بند منوط به ارائة‌گواهي شركت دركارگاه‌ها و دوره‌هاي آموزشي و تحويل مدارك مثبتة مالي است.</a:t>
            </a:r>
          </a:p>
        </p:txBody>
      </p:sp>
    </p:spTree>
    <p:extLst>
      <p:ext uri="{BB962C8B-B14F-4D97-AF65-F5344CB8AC3E}">
        <p14:creationId xmlns:p14="http://schemas.microsoft.com/office/powerpoint/2010/main" xmlns="" val="2482728631"/>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4562" y="260647"/>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xmlns="" val="3867080385"/>
              </p:ext>
            </p:extLst>
          </p:nvPr>
        </p:nvGraphicFramePr>
        <p:xfrm>
          <a:off x="251520" y="1052736"/>
          <a:ext cx="8675126" cy="2232248"/>
        </p:xfrm>
        <a:graphic>
          <a:graphicData uri="http://schemas.openxmlformats.org/drawingml/2006/table">
            <a:tbl>
              <a:tblPr rtl="1" firstRow="1" firstCol="1" bandRow="1">
                <a:tableStyleId>{5C22544A-7EE6-4342-B048-85BDC9FD1C3A}</a:tableStyleId>
              </a:tblPr>
              <a:tblGrid>
                <a:gridCol w="3202962"/>
                <a:gridCol w="3889095"/>
                <a:gridCol w="1583069"/>
              </a:tblGrid>
              <a:tr h="616813">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35315">
                <a:tc>
                  <a:txBody>
                    <a:bodyPr/>
                    <a:lstStyle/>
                    <a:p>
                      <a:pPr algn="ctr" rtl="1">
                        <a:lnSpc>
                          <a:spcPct val="115000"/>
                        </a:lnSpc>
                        <a:spcAft>
                          <a:spcPts val="0"/>
                        </a:spcAft>
                      </a:pPr>
                      <a:r>
                        <a:rPr lang="fa-IR" sz="1800" b="1" spc="-20" dirty="0">
                          <a:solidFill>
                            <a:schemeClr val="tx1"/>
                          </a:solidFill>
                          <a:effectLst/>
                          <a:cs typeface="B Zar" panose="00000400000000000000" pitchFamily="2" charset="-78"/>
                        </a:rPr>
                        <a:t>اعتبار ارتباطات علمي</a:t>
                      </a:r>
                      <a:endParaRPr lang="en-US" sz="18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a:solidFill>
                            <a:schemeClr val="tx1"/>
                          </a:solidFill>
                          <a:effectLst/>
                          <a:cs typeface="B Zar" panose="00000400000000000000" pitchFamily="2" charset="-78"/>
                        </a:rPr>
                        <a:t>4.000.000 ريال</a:t>
                      </a:r>
                      <a:endParaRPr lang="en-US" sz="18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a:solidFill>
                            <a:schemeClr val="tx1"/>
                          </a:solidFill>
                          <a:effectLst/>
                          <a:cs typeface="B Zar" panose="00000400000000000000" pitchFamily="2" charset="-78"/>
                        </a:rPr>
                        <a:t>در سال مشموليت</a:t>
                      </a:r>
                      <a:endParaRPr lang="en-US" sz="18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80120">
                <a:tc>
                  <a:txBody>
                    <a:bodyPr/>
                    <a:lstStyle/>
                    <a:p>
                      <a:pPr algn="ctr" rtl="1">
                        <a:lnSpc>
                          <a:spcPct val="115000"/>
                        </a:lnSpc>
                        <a:spcAft>
                          <a:spcPts val="0"/>
                        </a:spcAft>
                      </a:pPr>
                      <a:r>
                        <a:rPr lang="fa-IR" sz="1800" b="1" spc="-20" dirty="0">
                          <a:solidFill>
                            <a:schemeClr val="tx1"/>
                          </a:solidFill>
                          <a:effectLst/>
                          <a:cs typeface="B Zar" panose="00000400000000000000" pitchFamily="2" charset="-78"/>
                        </a:rPr>
                        <a:t>اعتبار اجراي پايان‌نامة كارشناسي</a:t>
                      </a:r>
                      <a:endParaRPr lang="en-US" sz="18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200000"/>
                        </a:lnSpc>
                        <a:spcAft>
                          <a:spcPts val="0"/>
                        </a:spcAft>
                      </a:pPr>
                      <a:r>
                        <a:rPr lang="fa-IR" sz="1800" b="1" dirty="0">
                          <a:solidFill>
                            <a:schemeClr val="tx1"/>
                          </a:solidFill>
                          <a:effectLst/>
                          <a:cs typeface="B Zar" panose="00000400000000000000" pitchFamily="2" charset="-78"/>
                        </a:rPr>
                        <a:t>7.000.000 ريال (</a:t>
                      </a:r>
                      <a:r>
                        <a:rPr lang="fa-IR" sz="1800" b="1" dirty="0" smtClean="0">
                          <a:solidFill>
                            <a:schemeClr val="tx1"/>
                          </a:solidFill>
                          <a:effectLst/>
                          <a:cs typeface="B Zar" panose="00000400000000000000" pitchFamily="2" charset="-78"/>
                        </a:rPr>
                        <a:t>گروه‌هاي </a:t>
                      </a:r>
                      <a:r>
                        <a:rPr lang="fa-IR" sz="1800" b="1" dirty="0">
                          <a:solidFill>
                            <a:schemeClr val="tx1"/>
                          </a:solidFill>
                          <a:effectLst/>
                          <a:cs typeface="B Zar" panose="00000400000000000000" pitchFamily="2" charset="-78"/>
                        </a:rPr>
                        <a:t>فني و علوم پايه)</a:t>
                      </a:r>
                      <a:endParaRPr lang="en-US" sz="1800" b="1" dirty="0">
                        <a:solidFill>
                          <a:schemeClr val="tx1"/>
                        </a:solidFill>
                        <a:effectLst/>
                        <a:cs typeface="B Zar" panose="00000400000000000000" pitchFamily="2" charset="-78"/>
                      </a:endParaRPr>
                    </a:p>
                    <a:p>
                      <a:pPr algn="ctr" rtl="1">
                        <a:lnSpc>
                          <a:spcPct val="150000"/>
                        </a:lnSpc>
                        <a:spcAft>
                          <a:spcPts val="0"/>
                        </a:spcAft>
                      </a:pPr>
                      <a:r>
                        <a:rPr lang="fa-IR" sz="1800" b="1" dirty="0">
                          <a:solidFill>
                            <a:schemeClr val="tx1"/>
                          </a:solidFill>
                          <a:effectLst/>
                          <a:cs typeface="B Zar" panose="00000400000000000000" pitchFamily="2" charset="-78"/>
                        </a:rPr>
                        <a:t>4.000.000 ريال (سايرگروه‌ها)</a:t>
                      </a:r>
                      <a:endParaRPr lang="en-US" sz="18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chemeClr val="tx1"/>
                          </a:solidFill>
                          <a:effectLst/>
                          <a:cs typeface="B Zar" panose="00000400000000000000" pitchFamily="2" charset="-78"/>
                        </a:rPr>
                        <a:t>در سال مشموليت</a:t>
                      </a:r>
                      <a:endParaRPr lang="en-US" sz="18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
        <p:nvSpPr>
          <p:cNvPr id="2" name="TextBox 1"/>
          <p:cNvSpPr txBox="1"/>
          <p:nvPr/>
        </p:nvSpPr>
        <p:spPr>
          <a:xfrm>
            <a:off x="242890" y="3542813"/>
            <a:ext cx="8640960" cy="4062651"/>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اعتبار «ارتباطات علمي»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«كمك‌هزينة اشتراك نشريات علمي داخلي و خارجي»، «كمك‌هزينة عضويت در انجمن‌هاي علمي داخلي و خارجي» و «تسهيلات خريدكتاب‌هاي علمي»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است.</a:t>
            </a:r>
          </a:p>
          <a:p>
            <a:pPr marL="457200" indent="-457200" algn="justLow">
              <a:buSzPct val="130000"/>
              <a:buFont typeface="Arial" panose="020B0604020202020204" pitchFamily="34" charset="0"/>
              <a:buChar char="•"/>
            </a:pPr>
            <a:endParaRPr lang="fa-IR" sz="12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اعتبار «اجراي پايان‌نامه»،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منوط به تصويب طرح پيشنهادي پايان‌نامة دانشجو در مؤسسة متبوع است‌كه در دو قسط به وي پرداخت مي‌شود.</a:t>
            </a:r>
          </a:p>
          <a:p>
            <a:pPr marL="457200" indent="-457200" algn="justLow">
              <a:buSzPct val="130000"/>
              <a:buFont typeface="Arial" panose="020B0604020202020204" pitchFamily="34" charset="0"/>
              <a:buChar char="•"/>
            </a:pPr>
            <a:endParaRPr lang="fa-IR" sz="2800" b="1" dirty="0">
              <a:solidFill>
                <a:schemeClr val="bg1"/>
              </a:solidFill>
              <a:effectLst>
                <a:outerShdw blurRad="38100" dist="38100" dir="2700000" algn="tl">
                  <a:srgbClr val="000000">
                    <a:alpha val="43137"/>
                  </a:srgbClr>
                </a:outerShdw>
              </a:effectLst>
              <a:cs typeface="B Zar" panose="00000400000000000000" pitchFamily="2" charset="-78"/>
            </a:endParaRPr>
          </a:p>
          <a:p>
            <a:endParaRPr lang="fa-IR" dirty="0"/>
          </a:p>
        </p:txBody>
      </p:sp>
    </p:spTree>
    <p:extLst>
      <p:ext uri="{BB962C8B-B14F-4D97-AF65-F5344CB8AC3E}">
        <p14:creationId xmlns:p14="http://schemas.microsoft.com/office/powerpoint/2010/main" xmlns="" val="1027492735"/>
      </p:ext>
    </p:extLst>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4562" y="260647"/>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فنّاوري</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xmlns="" val="1318326597"/>
              </p:ext>
            </p:extLst>
          </p:nvPr>
        </p:nvGraphicFramePr>
        <p:xfrm>
          <a:off x="263323" y="1412776"/>
          <a:ext cx="8675126" cy="1368152"/>
        </p:xfrm>
        <a:graphic>
          <a:graphicData uri="http://schemas.openxmlformats.org/drawingml/2006/table">
            <a:tbl>
              <a:tblPr rtl="1" firstRow="1" firstCol="1" bandRow="1">
                <a:tableStyleId>{5C22544A-7EE6-4342-B048-85BDC9FD1C3A}</a:tableStyleId>
              </a:tblPr>
              <a:tblGrid>
                <a:gridCol w="3661509"/>
                <a:gridCol w="2937814"/>
                <a:gridCol w="2075803"/>
              </a:tblGrid>
              <a:tr h="616813">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51339">
                <a:tc>
                  <a:txBody>
                    <a:bodyPr/>
                    <a:lstStyle/>
                    <a:p>
                      <a:pPr algn="ctr" rtl="1">
                        <a:lnSpc>
                          <a:spcPct val="115000"/>
                        </a:lnSpc>
                        <a:spcAft>
                          <a:spcPts val="0"/>
                        </a:spcAft>
                      </a:pPr>
                      <a:r>
                        <a:rPr lang="fa-IR" sz="2000" b="1" spc="-20" dirty="0">
                          <a:solidFill>
                            <a:srgbClr val="000000"/>
                          </a:solidFill>
                          <a:effectLst/>
                          <a:latin typeface="Calibri"/>
                          <a:ea typeface="Calibri"/>
                          <a:cs typeface="B Zar"/>
                        </a:rPr>
                        <a:t>اعتبار توان‌مندي كارآفريني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dirty="0">
                          <a:solidFill>
                            <a:srgbClr val="000000"/>
                          </a:solidFill>
                          <a:effectLst/>
                          <a:latin typeface="Calibri"/>
                          <a:ea typeface="Calibri"/>
                          <a:cs typeface="B Zar"/>
                        </a:rPr>
                        <a:t>4.000.000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در سال مشموليت</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87210" y="3212976"/>
            <a:ext cx="8640960" cy="3108543"/>
          </a:xfrm>
          <a:prstGeom prst="rect">
            <a:avLst/>
          </a:prstGeom>
          <a:noFill/>
        </p:spPr>
        <p:txBody>
          <a:bodyPr wrap="square" rtlCol="1">
            <a:spAutoFit/>
          </a:bodyPr>
          <a:lstStyle/>
          <a:p>
            <a:pPr marL="285750" indent="-28575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اعتبار «توان‌مندي‌كارآفريني»،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براي شركت دانشجو در دوره‌هاي آموزشي راه‌اندازي‌كسب ‌وكار، تجاري‌سازي، حقوق مالكيت فكري و مشابه آن و با هدف ارتقاي توانايي‌هاي وي در زمينة نوآوري وكارآفريني اعطا مي‌شود. </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285750" indent="-285750" algn="justLow">
              <a:buSzPct val="130000"/>
              <a:buFont typeface="Arial" panose="020B0604020202020204" pitchFamily="34" charset="0"/>
              <a:buChar char="•"/>
            </a:pP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285750" indent="-28575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تصفيه‌حساب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اين بند منوط به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ارائة‌گواهي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شركت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دركارگاه‌ها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و دوره‌هاي آموزشي و تحويل مدارك مثبتة مالي است.</a:t>
            </a:r>
          </a:p>
        </p:txBody>
      </p:sp>
    </p:spTree>
    <p:extLst>
      <p:ext uri="{BB962C8B-B14F-4D97-AF65-F5344CB8AC3E}">
        <p14:creationId xmlns:p14="http://schemas.microsoft.com/office/powerpoint/2010/main" xmlns="" val="69403787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3372" y="3140968"/>
            <a:ext cx="8763000" cy="4876800"/>
          </a:xfrm>
          <a:prstGeom prst="rect">
            <a:avLst/>
          </a:prstGeom>
        </p:spPr>
        <p:txBody>
          <a:bodyPr>
            <a:normAutofit/>
          </a:bodyPr>
          <a:lstStyle/>
          <a:p>
            <a:pPr marL="342900" marR="0" lvl="0" indent="-342900" algn="ctr" defTabSz="914400" rtl="1" eaLnBrk="1" fontAlgn="auto" latinLnBrk="0" hangingPunct="1">
              <a:lnSpc>
                <a:spcPct val="110000"/>
              </a:lnSpc>
              <a:spcBef>
                <a:spcPct val="20000"/>
              </a:spcBef>
              <a:spcAft>
                <a:spcPts val="0"/>
              </a:spcAft>
              <a:buClrTx/>
              <a:buSzTx/>
              <a:buFont typeface="Arial" pitchFamily="34" charset="0"/>
              <a:buNone/>
              <a:tabLst/>
              <a:defRPr/>
            </a:pPr>
            <a:r>
              <a:rPr lang="fa-IR" sz="4400" b="1" dirty="0" smtClean="0">
                <a:solidFill>
                  <a:srgbClr val="FFFF00"/>
                </a:solidFill>
                <a:effectLst>
                  <a:outerShdw blurRad="38100" dist="38100" dir="2700000" algn="tl">
                    <a:srgbClr val="000000">
                      <a:alpha val="43137"/>
                    </a:srgbClr>
                  </a:outerShdw>
                </a:effectLst>
                <a:cs typeface="B Titr" pitchFamily="2" charset="-78"/>
              </a:rPr>
              <a:t>آیین‌نامۀ</a:t>
            </a:r>
            <a:r>
              <a:rPr kumimoji="0" lang="fa-IR" sz="44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cs typeface="B Titr" pitchFamily="2" charset="-78"/>
              </a:rPr>
              <a:t> اعطاي جايزه‌هاي تحصيلي</a:t>
            </a:r>
            <a:endParaRPr kumimoji="0" lang="en-US" sz="44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cs typeface="B Titr" pitchFamily="2" charset="-78"/>
            </a:endParaRPr>
          </a:p>
          <a:p>
            <a:pPr marL="342900" marR="0" lvl="0" indent="-342900" algn="ctr" defTabSz="914400" rtl="1" eaLnBrk="1" fontAlgn="auto" latinLnBrk="0" hangingPunct="1">
              <a:lnSpc>
                <a:spcPct val="110000"/>
              </a:lnSpc>
              <a:spcBef>
                <a:spcPct val="20000"/>
              </a:spcBef>
              <a:spcAft>
                <a:spcPts val="0"/>
              </a:spcAft>
              <a:buClrTx/>
              <a:buSzTx/>
              <a:buFont typeface="Arial" pitchFamily="34" charset="0"/>
              <a:buNone/>
              <a:tabLst/>
              <a:defRPr/>
            </a:pPr>
            <a:r>
              <a:rPr kumimoji="0" lang="fa-IR" sz="44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cs typeface="B Titr" pitchFamily="2" charset="-78"/>
              </a:rPr>
              <a:t>به دانشجويان صاحب استعداد برتر</a:t>
            </a:r>
          </a:p>
          <a:p>
            <a:pPr marL="274320" marR="0" lvl="0" indent="-274320" algn="ctr" defTabSz="914400" rtl="1" eaLnBrk="1" fontAlgn="auto" latinLnBrk="0" hangingPunct="1">
              <a:lnSpc>
                <a:spcPct val="150000"/>
              </a:lnSpc>
              <a:spcBef>
                <a:spcPct val="20000"/>
              </a:spcBef>
              <a:spcAft>
                <a:spcPts val="0"/>
              </a:spcAft>
              <a:buClr>
                <a:schemeClr val="accent3"/>
              </a:buClr>
              <a:buSzTx/>
              <a:buFont typeface="Arial" pitchFamily="34" charset="0"/>
              <a:buNone/>
              <a:tabLst/>
              <a:defRPr/>
            </a:pPr>
            <a:endParaRPr kumimoji="0" lang="fa-IR" sz="2200" b="1" i="0" u="none" strike="noStrike" kern="1200" cap="none" spc="0" normalizeH="0" baseline="0" noProof="0" dirty="0" smtClean="0">
              <a:ln>
                <a:noFill/>
              </a:ln>
              <a:solidFill>
                <a:schemeClr val="bg1"/>
              </a:solidFill>
              <a:effectLst/>
              <a:uLnTx/>
              <a:uFillTx/>
              <a:latin typeface="+mn-lt"/>
              <a:ea typeface="+mn-ea"/>
              <a:cs typeface="B Titr" pitchFamily="2" charset="-78"/>
            </a:endParaRPr>
          </a:p>
          <a:p>
            <a:pPr marL="274320" marR="0" lvl="0" indent="-274320" algn="ctr" defTabSz="914400" rtl="1" eaLnBrk="1" fontAlgn="auto" latinLnBrk="0" hangingPunct="1">
              <a:lnSpc>
                <a:spcPct val="150000"/>
              </a:lnSpc>
              <a:spcBef>
                <a:spcPct val="20000"/>
              </a:spcBef>
              <a:spcAft>
                <a:spcPts val="0"/>
              </a:spcAft>
              <a:buClr>
                <a:schemeClr val="accent3"/>
              </a:buClr>
              <a:buSzTx/>
              <a:buFont typeface="Arial" pitchFamily="34" charset="0"/>
              <a:buNone/>
              <a:tabLst/>
              <a:defRPr/>
            </a:pPr>
            <a:r>
              <a:rPr lang="fa-IR" sz="3200" b="1" smtClean="0">
                <a:solidFill>
                  <a:schemeClr val="bg1"/>
                </a:solidFill>
                <a:cs typeface="B Titr" pitchFamily="2" charset="-78"/>
              </a:rPr>
              <a:t>شهریور </a:t>
            </a:r>
            <a:r>
              <a:rPr lang="fa-IR" sz="3200" b="1" dirty="0" smtClean="0">
                <a:solidFill>
                  <a:schemeClr val="bg1"/>
                </a:solidFill>
                <a:cs typeface="B Titr" pitchFamily="2" charset="-78"/>
              </a:rPr>
              <a:t>1394</a:t>
            </a:r>
            <a:endParaRPr kumimoji="0" lang="fa-IR" sz="3200" b="0" i="0" u="none" strike="noStrike" kern="1200" cap="none" spc="0" normalizeH="0" baseline="0" noProof="0" dirty="0" smtClean="0">
              <a:ln>
                <a:noFill/>
              </a:ln>
              <a:solidFill>
                <a:schemeClr val="bg1"/>
              </a:solidFill>
              <a:effectLst/>
              <a:uLnTx/>
              <a:uFillTx/>
              <a:cs typeface="B Nazanin" pitchFamily="2" charset="-78"/>
            </a:endParaRPr>
          </a:p>
          <a:p>
            <a:pPr marL="274320" marR="0" lvl="0" indent="-274320" algn="r" defTabSz="914400" rtl="1" eaLnBrk="1" fontAlgn="auto" latinLnBrk="0" hangingPunct="1">
              <a:lnSpc>
                <a:spcPct val="100000"/>
              </a:lnSpc>
              <a:spcBef>
                <a:spcPct val="20000"/>
              </a:spcBef>
              <a:spcAft>
                <a:spcPts val="0"/>
              </a:spcAft>
              <a:buClr>
                <a:schemeClr val="accent3"/>
              </a:buClr>
              <a:buSzTx/>
              <a:buFont typeface="Wingdings 2"/>
              <a:buBlip>
                <a:blip r:embed="rId2"/>
              </a:buBlip>
              <a:tabLst/>
              <a:defRPr/>
            </a:pPr>
            <a:endParaRPr kumimoji="0" lang="fa-IR" sz="3200" b="0" i="0" u="none" strike="noStrike" kern="1200" cap="none" spc="0" normalizeH="0" baseline="0" noProof="0" dirty="0" smtClean="0">
              <a:ln>
                <a:noFill/>
              </a:ln>
              <a:solidFill>
                <a:schemeClr val="bg1"/>
              </a:solidFill>
              <a:effectLst/>
              <a:uLnTx/>
              <a:uFillTx/>
              <a:latin typeface="+mn-lt"/>
              <a:ea typeface="+mn-ea"/>
              <a:cs typeface="B Nazanin" pitchFamily="2" charset="-78"/>
            </a:endParaRPr>
          </a:p>
        </p:txBody>
      </p:sp>
      <p:sp>
        <p:nvSpPr>
          <p:cNvPr id="3" name="TextBox 2"/>
          <p:cNvSpPr txBox="1"/>
          <p:nvPr/>
        </p:nvSpPr>
        <p:spPr>
          <a:xfrm>
            <a:off x="2133600" y="2169006"/>
            <a:ext cx="5029200" cy="646331"/>
          </a:xfrm>
          <a:prstGeom prst="rect">
            <a:avLst/>
          </a:prstGeom>
          <a:noFill/>
        </p:spPr>
        <p:txBody>
          <a:bodyPr wrap="square" rtlCol="0">
            <a:spAutoFit/>
          </a:bodyPr>
          <a:lstStyle/>
          <a:p>
            <a:pPr algn="ctr" rtl="1"/>
            <a:r>
              <a:rPr lang="fa-IR" sz="3600" dirty="0" smtClean="0">
                <a:solidFill>
                  <a:schemeClr val="bg1"/>
                </a:solidFill>
                <a:latin typeface="IranNastaliq" pitchFamily="18" charset="0"/>
                <a:cs typeface="IranNastaliq" pitchFamily="18" charset="0"/>
              </a:rPr>
              <a:t>معاونت برنامه‌ريزي و نظارت</a:t>
            </a:r>
            <a:endParaRPr lang="en-US" sz="3600" dirty="0">
              <a:solidFill>
                <a:schemeClr val="bg1"/>
              </a:solidFill>
              <a:latin typeface="IranNastaliq" pitchFamily="18" charset="0"/>
              <a:cs typeface="IranNastaliq"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10557" y="514178"/>
            <a:ext cx="1475286" cy="1440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626559355"/>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3688" y="139859"/>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فرهنگ</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graphicFrame>
        <p:nvGraphicFramePr>
          <p:cNvPr id="6" name="Table 5"/>
          <p:cNvGraphicFramePr>
            <a:graphicFrameLocks noGrp="1"/>
          </p:cNvGraphicFramePr>
          <p:nvPr>
            <p:extLst>
              <p:ext uri="{D42A27DB-BD31-4B8C-83A1-F6EECF244321}">
                <p14:modId xmlns:p14="http://schemas.microsoft.com/office/powerpoint/2010/main" xmlns="" val="3229725472"/>
              </p:ext>
            </p:extLst>
          </p:nvPr>
        </p:nvGraphicFramePr>
        <p:xfrm>
          <a:off x="261589" y="1124744"/>
          <a:ext cx="8675126" cy="5588461"/>
        </p:xfrm>
        <a:graphic>
          <a:graphicData uri="http://schemas.openxmlformats.org/drawingml/2006/table">
            <a:tbl>
              <a:tblPr rtl="1" firstRow="1" firstCol="1" bandRow="1">
                <a:tableStyleId>{5C22544A-7EE6-4342-B048-85BDC9FD1C3A}</a:tableStyleId>
              </a:tblPr>
              <a:tblGrid>
                <a:gridCol w="3661509"/>
                <a:gridCol w="3170562"/>
                <a:gridCol w="1843055"/>
              </a:tblGrid>
              <a:tr h="396749">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193171">
                <a:tc>
                  <a:txBody>
                    <a:bodyPr/>
                    <a:lstStyle/>
                    <a:p>
                      <a:pPr algn="ctr" rtl="1">
                        <a:lnSpc>
                          <a:spcPct val="115000"/>
                        </a:lnSpc>
                        <a:spcAft>
                          <a:spcPts val="0"/>
                        </a:spcAft>
                      </a:pPr>
                      <a:r>
                        <a:rPr lang="fa-IR" sz="2000" b="1" spc="-20" dirty="0" smtClean="0">
                          <a:solidFill>
                            <a:srgbClr val="000000"/>
                          </a:solidFill>
                          <a:effectLst/>
                          <a:latin typeface="Calibri"/>
                          <a:ea typeface="Calibri"/>
                          <a:cs typeface="B Zar"/>
                        </a:rPr>
                        <a:t>راتبة </a:t>
                      </a:r>
                      <a:r>
                        <a:rPr lang="fa-IR" sz="2000" b="1" spc="-20" dirty="0">
                          <a:solidFill>
                            <a:srgbClr val="000000"/>
                          </a:solidFill>
                          <a:effectLst/>
                          <a:latin typeface="Calibri"/>
                          <a:ea typeface="Calibri"/>
                          <a:cs typeface="B Zar"/>
                        </a:rPr>
                        <a:t>دانشجويي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dirty="0">
                          <a:solidFill>
                            <a:srgbClr val="000000"/>
                          </a:solidFill>
                          <a:effectLst/>
                          <a:latin typeface="Calibri"/>
                          <a:ea typeface="Calibri"/>
                          <a:cs typeface="B Zar"/>
                        </a:rPr>
                        <a:t>1.500.000ريال (مجرد)</a:t>
                      </a:r>
                      <a:endParaRPr lang="en-US" sz="2000" b="1" dirty="0">
                        <a:effectLst/>
                        <a:latin typeface="Calibri"/>
                        <a:ea typeface="Calibri"/>
                        <a:cs typeface="Arial"/>
                      </a:endParaRPr>
                    </a:p>
                    <a:p>
                      <a:pPr algn="ctr" rtl="1">
                        <a:lnSpc>
                          <a:spcPct val="150000"/>
                        </a:lnSpc>
                        <a:spcAft>
                          <a:spcPts val="0"/>
                        </a:spcAft>
                      </a:pPr>
                      <a:r>
                        <a:rPr lang="fa-IR" sz="2000" b="1" dirty="0">
                          <a:solidFill>
                            <a:srgbClr val="000000"/>
                          </a:solidFill>
                          <a:effectLst/>
                          <a:latin typeface="Calibri"/>
                          <a:ea typeface="Calibri"/>
                          <a:cs typeface="B Zar"/>
                        </a:rPr>
                        <a:t>2.500.000 ريال (متأهل)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fa-IR" sz="2000" b="1" spc="-20" dirty="0">
                          <a:solidFill>
                            <a:srgbClr val="000000"/>
                          </a:solidFill>
                          <a:effectLst/>
                          <a:latin typeface="Calibri"/>
                          <a:ea typeface="Calibri"/>
                          <a:cs typeface="B Zar"/>
                        </a:rPr>
                        <a:t>به طور </a:t>
                      </a:r>
                      <a:r>
                        <a:rPr lang="fa-IR" sz="2000" b="1" spc="-20" dirty="0" smtClean="0">
                          <a:solidFill>
                            <a:srgbClr val="000000"/>
                          </a:solidFill>
                          <a:effectLst/>
                          <a:latin typeface="Calibri"/>
                          <a:ea typeface="Calibri"/>
                          <a:cs typeface="B Zar"/>
                        </a:rPr>
                        <a:t>ماهانه،</a:t>
                      </a:r>
                    </a:p>
                    <a:p>
                      <a:pPr marL="0" marR="0" indent="0" algn="ctr" defTabSz="914400" rtl="1" eaLnBrk="1" fontAlgn="auto" latinLnBrk="0" hangingPunct="1">
                        <a:lnSpc>
                          <a:spcPct val="115000"/>
                        </a:lnSpc>
                        <a:spcBef>
                          <a:spcPts val="0"/>
                        </a:spcBef>
                        <a:spcAft>
                          <a:spcPts val="0"/>
                        </a:spcAft>
                        <a:buClrTx/>
                        <a:buSzTx/>
                        <a:buFontTx/>
                        <a:buNone/>
                        <a:tabLst/>
                        <a:defRPr/>
                      </a:pPr>
                      <a:r>
                        <a:rPr lang="fa-IR" sz="2000" b="1" spc="-20" dirty="0" smtClean="0">
                          <a:solidFill>
                            <a:srgbClr val="000000"/>
                          </a:solidFill>
                          <a:effectLst/>
                          <a:latin typeface="+mn-lt"/>
                          <a:ea typeface="Calibri"/>
                          <a:cs typeface="B Zar" panose="00000400000000000000" pitchFamily="2" charset="-78"/>
                        </a:rPr>
                        <a:t>به ازاي20 ساعت كار ماهانه</a:t>
                      </a:r>
                    </a:p>
                    <a:p>
                      <a:pPr marL="0" marR="0" indent="0" algn="ctr" defTabSz="914400" rtl="1" eaLnBrk="1" fontAlgn="auto" latinLnBrk="0" hangingPunct="1">
                        <a:lnSpc>
                          <a:spcPct val="115000"/>
                        </a:lnSpc>
                        <a:spcBef>
                          <a:spcPts val="0"/>
                        </a:spcBef>
                        <a:spcAft>
                          <a:spcPts val="0"/>
                        </a:spcAft>
                        <a:buClrTx/>
                        <a:buSzTx/>
                        <a:buFontTx/>
                        <a:buNone/>
                        <a:tabLst/>
                        <a:defRPr/>
                      </a:pPr>
                      <a:r>
                        <a:rPr lang="fa-IR" sz="2000" b="1" spc="-20" dirty="0" smtClean="0">
                          <a:solidFill>
                            <a:srgbClr val="000000"/>
                          </a:solidFill>
                          <a:effectLst/>
                          <a:latin typeface="+mn-lt"/>
                          <a:ea typeface="Calibri"/>
                          <a:cs typeface="B Zar" panose="00000400000000000000" pitchFamily="2" charset="-78"/>
                        </a:rPr>
                        <a:t> </a:t>
                      </a:r>
                      <a:r>
                        <a:rPr lang="fa-IR" sz="2000" b="1" spc="-20" dirty="0" smtClean="0">
                          <a:solidFill>
                            <a:srgbClr val="000000"/>
                          </a:solidFill>
                          <a:effectLst/>
                          <a:latin typeface="Calibri"/>
                          <a:ea typeface="Calibri"/>
                          <a:cs typeface="B Zar"/>
                        </a:rPr>
                        <a:t>(به مدت نُه‌ماه)</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2684">
                <a:tc>
                  <a:txBody>
                    <a:bodyPr/>
                    <a:lstStyle/>
                    <a:p>
                      <a:pPr algn="ctr" rtl="1">
                        <a:lnSpc>
                          <a:spcPct val="115000"/>
                        </a:lnSpc>
                        <a:spcAft>
                          <a:spcPts val="0"/>
                        </a:spcAft>
                      </a:pPr>
                      <a:r>
                        <a:rPr lang="fa-IR" sz="2000" b="1" spc="-20" dirty="0">
                          <a:solidFill>
                            <a:srgbClr val="000000"/>
                          </a:solidFill>
                          <a:effectLst/>
                          <a:latin typeface="Calibri"/>
                          <a:ea typeface="Calibri"/>
                          <a:cs typeface="B Zar"/>
                        </a:rPr>
                        <a:t>بيمة تكميلي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مطابق مقررات بنياد</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فرد بايد داراي بيمة پايه باشد.</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770676">
                <a:tc>
                  <a:txBody>
                    <a:bodyPr/>
                    <a:lstStyle/>
                    <a:p>
                      <a:pPr algn="ctr" rtl="1">
                        <a:lnSpc>
                          <a:spcPct val="115000"/>
                        </a:lnSpc>
                        <a:spcAft>
                          <a:spcPts val="0"/>
                        </a:spcAft>
                      </a:pPr>
                      <a:r>
                        <a:rPr lang="fa-IR" sz="2000" b="1" spc="-20" dirty="0">
                          <a:solidFill>
                            <a:srgbClr val="000000"/>
                          </a:solidFill>
                          <a:effectLst/>
                          <a:latin typeface="Calibri"/>
                          <a:ea typeface="Calibri"/>
                          <a:cs typeface="B Zar"/>
                        </a:rPr>
                        <a:t>هدية ازدواج</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dirty="0">
                          <a:solidFill>
                            <a:srgbClr val="000000"/>
                          </a:solidFill>
                          <a:effectLst/>
                          <a:latin typeface="Calibri"/>
                          <a:ea typeface="Calibri"/>
                          <a:cs typeface="B Zar"/>
                        </a:rPr>
                        <a:t>20.000.000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در سال مشموليت</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45548">
                <a:tc>
                  <a:txBody>
                    <a:bodyPr/>
                    <a:lstStyle/>
                    <a:p>
                      <a:pPr algn="ctr" rtl="1">
                        <a:lnSpc>
                          <a:spcPct val="115000"/>
                        </a:lnSpc>
                        <a:spcAft>
                          <a:spcPts val="0"/>
                        </a:spcAft>
                      </a:pPr>
                      <a:r>
                        <a:rPr lang="fa-IR" sz="2000" b="1" spc="-20" dirty="0">
                          <a:solidFill>
                            <a:srgbClr val="000000"/>
                          </a:solidFill>
                          <a:effectLst/>
                          <a:latin typeface="Calibri"/>
                          <a:ea typeface="Calibri"/>
                          <a:cs typeface="B Zar"/>
                        </a:rPr>
                        <a:t>وديعة اجارة مسكن</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50000"/>
                        </a:lnSpc>
                        <a:spcAft>
                          <a:spcPts val="0"/>
                        </a:spcAft>
                      </a:pPr>
                      <a:r>
                        <a:rPr lang="fa-IR" sz="2000" b="1" dirty="0">
                          <a:solidFill>
                            <a:srgbClr val="000000"/>
                          </a:solidFill>
                          <a:effectLst/>
                          <a:latin typeface="Calibri"/>
                          <a:ea typeface="Calibri"/>
                          <a:cs typeface="B Zar"/>
                        </a:rPr>
                        <a:t>250.000.000 ريال (تهران)</a:t>
                      </a:r>
                      <a:endParaRPr lang="en-US" sz="2000" b="1" dirty="0">
                        <a:effectLst/>
                        <a:latin typeface="Calibri"/>
                        <a:ea typeface="Calibri"/>
                        <a:cs typeface="Arial"/>
                      </a:endParaRPr>
                    </a:p>
                    <a:p>
                      <a:pPr algn="ctr" rtl="1">
                        <a:lnSpc>
                          <a:spcPct val="150000"/>
                        </a:lnSpc>
                        <a:spcAft>
                          <a:spcPts val="0"/>
                        </a:spcAft>
                      </a:pPr>
                      <a:r>
                        <a:rPr lang="fa-IR" sz="2000" b="1" dirty="0">
                          <a:solidFill>
                            <a:srgbClr val="000000"/>
                          </a:solidFill>
                          <a:effectLst/>
                          <a:latin typeface="Calibri"/>
                          <a:ea typeface="Calibri"/>
                          <a:cs typeface="B Zar"/>
                        </a:rPr>
                        <a:t>150.000.000 ريال (ساير شهرها)</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smtClean="0">
                          <a:solidFill>
                            <a:srgbClr val="000000"/>
                          </a:solidFill>
                          <a:effectLst/>
                          <a:latin typeface="Calibri"/>
                          <a:ea typeface="Calibri"/>
                          <a:cs typeface="B Zar"/>
                        </a:rPr>
                        <a:t>بهره‌مندي در </a:t>
                      </a:r>
                      <a:r>
                        <a:rPr lang="fa-IR" sz="1800" b="1" spc="-20" dirty="0">
                          <a:solidFill>
                            <a:srgbClr val="000000"/>
                          </a:solidFill>
                          <a:effectLst/>
                          <a:latin typeface="Calibri"/>
                          <a:ea typeface="Calibri"/>
                          <a:cs typeface="B Zar"/>
                        </a:rPr>
                        <a:t>سال </a:t>
                      </a:r>
                      <a:r>
                        <a:rPr lang="fa-IR" sz="1800" b="1" spc="-20" dirty="0" smtClean="0">
                          <a:solidFill>
                            <a:srgbClr val="000000"/>
                          </a:solidFill>
                          <a:effectLst/>
                          <a:latin typeface="Calibri"/>
                          <a:ea typeface="Calibri"/>
                          <a:cs typeface="B Zar"/>
                        </a:rPr>
                        <a:t>مشموليت و تصفيه‌حساب در زمان دانش‌آموختگي</a:t>
                      </a:r>
                      <a:endParaRPr lang="en-US" sz="18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847772">
                <a:tc>
                  <a:txBody>
                    <a:bodyPr/>
                    <a:lstStyle/>
                    <a:p>
                      <a:pPr algn="ctr" rtl="1">
                        <a:lnSpc>
                          <a:spcPct val="115000"/>
                        </a:lnSpc>
                        <a:spcAft>
                          <a:spcPts val="0"/>
                        </a:spcAft>
                      </a:pPr>
                      <a:r>
                        <a:rPr lang="fa-IR" sz="2000" b="1" spc="-20" dirty="0">
                          <a:solidFill>
                            <a:srgbClr val="000000"/>
                          </a:solidFill>
                          <a:effectLst/>
                          <a:latin typeface="Calibri"/>
                          <a:ea typeface="Calibri"/>
                          <a:cs typeface="B Zar"/>
                        </a:rPr>
                        <a:t>اعتبار برنامه‌ها و سفرهاي زيارتي و گردش‌گري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dirty="0">
                          <a:solidFill>
                            <a:srgbClr val="000000"/>
                          </a:solidFill>
                          <a:effectLst/>
                          <a:latin typeface="Calibri"/>
                          <a:ea typeface="Calibri"/>
                          <a:cs typeface="B Zar"/>
                        </a:rPr>
                        <a:t>3.000.000 ريال (داخلي)</a:t>
                      </a:r>
                      <a:endParaRPr lang="en-US" sz="2000" b="1" dirty="0">
                        <a:effectLst/>
                        <a:latin typeface="Calibri"/>
                        <a:ea typeface="Calibri"/>
                        <a:cs typeface="Arial"/>
                      </a:endParaRPr>
                    </a:p>
                    <a:p>
                      <a:pPr algn="ctr" rtl="1">
                        <a:lnSpc>
                          <a:spcPct val="150000"/>
                        </a:lnSpc>
                        <a:spcAft>
                          <a:spcPts val="0"/>
                        </a:spcAft>
                      </a:pPr>
                      <a:r>
                        <a:rPr lang="fa-IR" sz="2000" b="1" dirty="0">
                          <a:solidFill>
                            <a:srgbClr val="000000"/>
                          </a:solidFill>
                          <a:effectLst/>
                          <a:latin typeface="Calibri"/>
                          <a:ea typeface="Calibri"/>
                          <a:cs typeface="B Zar"/>
                        </a:rPr>
                        <a:t>10.000.000 ريال (خارجي)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در سال مشموليت</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527127227"/>
      </p:ext>
    </p:extLst>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19672" y="355883"/>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فرهنگ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323528" y="1484784"/>
            <a:ext cx="8594279" cy="5109091"/>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راتبة دانشجويي»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شامل‌كمك‌هزينة معيشتي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است‌كه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قبال ماهانه 20 ساعت‌كار دانشجويي در مؤسسة متبوع به مدت نُه ماه (دو نيم‌سال) به وي تعلق مي‌يابد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p>
          <a:p>
            <a:pPr marL="457200" indent="-457200" algn="justLow">
              <a:buSzPct val="130000"/>
              <a:buFont typeface="Arial" panose="020B0604020202020204" pitchFamily="34" charset="0"/>
              <a:buChar char="•"/>
            </a:pPr>
            <a:endParaRPr lang="fa-IR" sz="36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«بيمة تكميلي»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بيمه‌اي است‌كه براي جبران بخشي از هزينه‌هاي درماني،‌كه در تعهد بيمه‌گر پايه نبوده، مورد استفاده قرار مي‌گيرد. اين بيمه به مدت يك‌سال (از زمان مشموليت دانشجو) به مشمولان جايزه تعلق مي‌يابد و براي استفاده از آن دانشجو بايد داراي يكي از انواع بيمه‌هاي پايه باشد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p>
          <a:p>
            <a:pPr marL="457200" indent="-457200" algn="justLow">
              <a:buSzPct val="130000"/>
              <a:buFont typeface="Arial" panose="020B0604020202020204" pitchFamily="34" charset="0"/>
              <a:buChar char="•"/>
            </a:pPr>
            <a:endParaRPr lang="en-US" sz="14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12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1200" b="1" dirty="0">
              <a:solidFill>
                <a:schemeClr val="bg1"/>
              </a:solidFill>
              <a:effectLst>
                <a:outerShdw blurRad="38100" dist="38100" dir="2700000" algn="tl">
                  <a:srgbClr val="000000">
                    <a:alpha val="43137"/>
                  </a:srgbClr>
                </a:outerShdw>
              </a:effectLst>
              <a:cs typeface="B Zar" panose="00000400000000000000" pitchFamily="2" charset="-78"/>
            </a:endParaRPr>
          </a:p>
          <a:p>
            <a:r>
              <a:rPr lang="fa-IR" sz="2800" dirty="0">
                <a:effectLst>
                  <a:outerShdw blurRad="38100" dist="38100" dir="2700000" algn="tl">
                    <a:srgbClr val="000000">
                      <a:alpha val="43137"/>
                    </a:srgbClr>
                  </a:outerShdw>
                </a:effectLst>
              </a:rPr>
              <a:t>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057614334"/>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19672" y="332656"/>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فرهنگ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251520" y="1438319"/>
            <a:ext cx="8594279" cy="5663089"/>
          </a:xfrm>
          <a:prstGeom prst="rect">
            <a:avLst/>
          </a:prstGeom>
          <a:noFill/>
        </p:spPr>
        <p:txBody>
          <a:bodyPr wrap="square" rtlCol="1">
            <a:spAutoFit/>
          </a:bodyPr>
          <a:lstStyle/>
          <a:p>
            <a:pPr marL="457200" indent="-457200" algn="justLow">
              <a:buSzPct val="130000"/>
              <a:buFont typeface="Arial" panose="020B0604020202020204" pitchFamily="34" charset="0"/>
              <a:buChar char="•"/>
            </a:pPr>
            <a:endParaRPr lang="en-US" sz="12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«هدية ازدواج»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با هدف ترغيب سنت حسنة تشكيل خانواده اعطا مي‌شود و منوط به ارائة اسناد مثبته مبني بر ازدواج در سال مشموليت دانشجوست.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وديعة اجارة مسكن»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صورت وام قرض‌الحسنه از طريق صندوق‌هاي رفاه دانشجويي وزارت علوم و وزارت بهداشت و صرفاً به دانشجويان متأهل اعطا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1400" b="1" dirty="0" smtClean="0">
              <a:solidFill>
                <a:srgbClr val="FFFF00"/>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1400" b="1" dirty="0">
              <a:solidFill>
                <a:srgbClr val="FFFF00"/>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1400" b="1" dirty="0">
              <a:solidFill>
                <a:srgbClr val="FFFF00"/>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«برنامه‌ها و سفرهاي زيارتي وگردش‌گري</a:t>
            </a: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به صورت سرانه محاسبه و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صورت متمركز از طريق معاونت فرهنگي بنياد هزينه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r>
              <a:rPr lang="fa-IR" sz="2800" dirty="0">
                <a:effectLst>
                  <a:outerShdw blurRad="38100" dist="38100" dir="2700000" algn="tl">
                    <a:srgbClr val="000000">
                      <a:alpha val="43137"/>
                    </a:srgbClr>
                  </a:outerShdw>
                </a:effectLst>
              </a:rPr>
              <a:t>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26887224"/>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1520" y="24654"/>
            <a:ext cx="8640960" cy="5410200"/>
          </a:xfrm>
        </p:spPr>
        <p:txBody>
          <a:bodyPr>
            <a:noAutofit/>
          </a:bodyPr>
          <a:lstStyle/>
          <a:p>
            <a:pPr marL="0" indent="0" algn="ctr">
              <a:lnSpc>
                <a:spcPct val="150000"/>
              </a:lnSpc>
              <a:buSzPct val="130000"/>
              <a:buNone/>
            </a:pPr>
            <a:endParaRPr lang="fa-IR" sz="4400" b="1" dirty="0" smtClean="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r>
              <a:rPr lang="fa-IR" sz="4000" b="1" dirty="0" smtClean="0">
                <a:solidFill>
                  <a:srgbClr val="FFFF00"/>
                </a:solidFill>
                <a:effectLst>
                  <a:outerShdw blurRad="38100" dist="38100" dir="2700000" algn="tl">
                    <a:srgbClr val="000000">
                      <a:alpha val="43137"/>
                    </a:srgbClr>
                  </a:outerShdw>
                </a:effectLst>
                <a:cs typeface="B Titr" panose="00000700000000000000" pitchFamily="2" charset="-78"/>
              </a:rPr>
              <a:t>جايزه‌هاي تحصيلي</a:t>
            </a:r>
            <a:endParaRPr lang="fa-IR" sz="4000" b="1" dirty="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r>
              <a:rPr lang="en-US" sz="6000" b="1" dirty="0" smtClean="0">
                <a:solidFill>
                  <a:srgbClr val="FFFF00"/>
                </a:solidFill>
                <a:effectLst>
                  <a:outerShdw blurRad="38100" dist="38100" dir="2700000" algn="tl">
                    <a:srgbClr val="000000">
                      <a:alpha val="43137"/>
                    </a:srgbClr>
                  </a:outerShdw>
                </a:effectLst>
                <a:cs typeface="B Titr" panose="00000700000000000000" pitchFamily="2" charset="-78"/>
              </a:rPr>
              <a:t> </a:t>
            </a:r>
            <a:r>
              <a:rPr lang="fa-IR" sz="6000" b="1" dirty="0" smtClean="0">
                <a:solidFill>
                  <a:srgbClr val="FFFF00"/>
                </a:solidFill>
                <a:effectLst>
                  <a:outerShdw blurRad="38100" dist="38100" dir="2700000" algn="tl">
                    <a:srgbClr val="000000">
                      <a:alpha val="43137"/>
                    </a:srgbClr>
                  </a:outerShdw>
                </a:effectLst>
                <a:cs typeface="B Titr" panose="00000700000000000000" pitchFamily="2" charset="-78"/>
              </a:rPr>
              <a:t>دورةكارشناسي ارشد</a:t>
            </a:r>
            <a:endParaRPr lang="fa-IR" sz="6000" b="1" spc="-100" dirty="0" smtClean="0">
              <a:solidFill>
                <a:srgbClr val="FFFF00"/>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xmlns="" val="260789715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114611051"/>
              </p:ext>
            </p:extLst>
          </p:nvPr>
        </p:nvGraphicFramePr>
        <p:xfrm>
          <a:off x="316409" y="980728"/>
          <a:ext cx="8568953" cy="1440160"/>
        </p:xfrm>
        <a:graphic>
          <a:graphicData uri="http://schemas.openxmlformats.org/drawingml/2006/table">
            <a:tbl>
              <a:tblPr rtl="1" firstRow="1" firstCol="1" bandRow="1">
                <a:tableStyleId>{5C22544A-7EE6-4342-B048-85BDC9FD1C3A}</a:tableStyleId>
              </a:tblPr>
              <a:tblGrid>
                <a:gridCol w="3130672"/>
                <a:gridCol w="1981896"/>
                <a:gridCol w="3456385"/>
              </a:tblGrid>
              <a:tr h="432048">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04056">
                <a:tc>
                  <a:txBody>
                    <a:bodyPr/>
                    <a:lstStyle/>
                    <a:p>
                      <a:pPr algn="ctr" rtl="1">
                        <a:lnSpc>
                          <a:spcPct val="115000"/>
                        </a:lnSpc>
                        <a:spcAft>
                          <a:spcPts val="0"/>
                        </a:spcAft>
                      </a:pPr>
                      <a:r>
                        <a:rPr lang="fa-IR" sz="2000" b="1" spc="-20" dirty="0">
                          <a:solidFill>
                            <a:srgbClr val="000000"/>
                          </a:solidFill>
                          <a:effectLst/>
                          <a:latin typeface="Calibri"/>
                          <a:ea typeface="Calibri"/>
                          <a:cs typeface="B Zar"/>
                        </a:rPr>
                        <a:t>اعتبار آموزش‌ياري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a:solidFill>
                            <a:srgbClr val="000000"/>
                          </a:solidFill>
                          <a:effectLst/>
                          <a:latin typeface="Calibri"/>
                          <a:ea typeface="Calibri"/>
                          <a:cs typeface="B Zar"/>
                        </a:rPr>
                        <a:t>5.000.000 ريال</a:t>
                      </a:r>
                      <a:endParaRPr lang="en-US" sz="2000" b="1">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fa-IR" sz="2000" b="1" spc="-20" dirty="0" smtClean="0">
                          <a:solidFill>
                            <a:srgbClr val="000000"/>
                          </a:solidFill>
                          <a:effectLst/>
                          <a:latin typeface="+mn-lt"/>
                          <a:ea typeface="Calibri"/>
                          <a:cs typeface="B Zar"/>
                        </a:rPr>
                        <a:t>به طور ماهانه (به مدت نُه</a:t>
                      </a:r>
                      <a:r>
                        <a:rPr lang="fa-IR" sz="2000" b="1" spc="-20" baseline="0" dirty="0" smtClean="0">
                          <a:solidFill>
                            <a:srgbClr val="000000"/>
                          </a:solidFill>
                          <a:effectLst/>
                          <a:latin typeface="+mn-lt"/>
                          <a:ea typeface="Calibri"/>
                          <a:cs typeface="B Zar"/>
                        </a:rPr>
                        <a:t> ماه</a:t>
                      </a:r>
                      <a:r>
                        <a:rPr lang="fa-IR" sz="2000" b="1" spc="-20" dirty="0" smtClean="0">
                          <a:solidFill>
                            <a:srgbClr val="000000"/>
                          </a:solidFill>
                          <a:effectLst/>
                          <a:latin typeface="+mn-lt"/>
                          <a:ea typeface="Calibri"/>
                          <a:cs typeface="B Zar"/>
                        </a:rPr>
                        <a:t>)</a:t>
                      </a:r>
                      <a:endParaRPr lang="en-US" sz="2000" b="1" dirty="0" smtClean="0">
                        <a:effectLst/>
                        <a:latin typeface="+mn-lt"/>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56">
                <a:tc>
                  <a:txBody>
                    <a:bodyPr/>
                    <a:lstStyle/>
                    <a:p>
                      <a:pPr algn="ctr" rtl="1">
                        <a:lnSpc>
                          <a:spcPct val="115000"/>
                        </a:lnSpc>
                        <a:spcAft>
                          <a:spcPts val="0"/>
                        </a:spcAft>
                      </a:pPr>
                      <a:r>
                        <a:rPr lang="fa-IR" sz="2000" b="1" spc="-20">
                          <a:solidFill>
                            <a:srgbClr val="000000"/>
                          </a:solidFill>
                          <a:effectLst/>
                          <a:latin typeface="Calibri"/>
                          <a:ea typeface="Calibri"/>
                          <a:cs typeface="B Zar"/>
                        </a:rPr>
                        <a:t>اعتبار توان‌مندي آموزشي</a:t>
                      </a:r>
                      <a:endParaRPr lang="en-US" sz="2000" b="1">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5.000.000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fa-IR" sz="2000" b="1" spc="-20" dirty="0" smtClean="0">
                          <a:solidFill>
                            <a:srgbClr val="000000"/>
                          </a:solidFill>
                          <a:effectLst/>
                          <a:latin typeface="+mn-lt"/>
                          <a:ea typeface="Calibri"/>
                          <a:cs typeface="B Zar"/>
                        </a:rPr>
                        <a:t>در سال مشموليت</a:t>
                      </a:r>
                      <a:endParaRPr lang="en-US" sz="2000" b="1" dirty="0" smtClean="0">
                        <a:effectLst/>
                        <a:latin typeface="+mn-lt"/>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1684562" y="116632"/>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آموزش</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395536" y="2492896"/>
            <a:ext cx="8496944" cy="5047536"/>
          </a:xfrm>
          <a:prstGeom prst="rect">
            <a:avLst/>
          </a:prstGeom>
          <a:noFill/>
        </p:spPr>
        <p:txBody>
          <a:bodyPr wrap="square" rtlCol="1">
            <a:spAutoFit/>
          </a:bodyPr>
          <a:lstStyle/>
          <a:p>
            <a:pPr marL="355600" indent="-3556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«آموزش‌ياري»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كارمزد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دستياري آموزشي دانشجو زيرنظر يكي از اعضاي هيئت‌علمي مؤسسة متبوع و بر اساس </a:t>
            </a:r>
            <a:r>
              <a:rPr lang="fa-IR" sz="2800" b="1" dirty="0">
                <a:ln>
                  <a:solidFill>
                    <a:schemeClr val="bg1"/>
                  </a:solidFill>
                </a:ln>
                <a:solidFill>
                  <a:schemeClr val="bg1"/>
                </a:solidFill>
                <a:effectLst>
                  <a:outerShdw blurRad="38100" dist="38100" dir="2700000" algn="tl">
                    <a:srgbClr val="000000">
                      <a:alpha val="43137"/>
                    </a:srgbClr>
                  </a:outerShdw>
                </a:effectLst>
                <a:cs typeface="B Zar" panose="00000400000000000000" pitchFamily="2" charset="-78"/>
                <a:hlinkClick r:id="rId2" action="ppaction://hlinkfile"/>
              </a:rPr>
              <a:t>قرارداد آموزش‌ياريِ موردتأييد بنياد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هر نيم‌سال تحصيلي اعطا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buSzPct val="130000"/>
            </a:pPr>
            <a:endParaRPr lang="en-US" sz="1200" b="1" dirty="0">
              <a:solidFill>
                <a:srgbClr val="FFFF00"/>
              </a:solidFill>
              <a:effectLst>
                <a:outerShdw blurRad="38100" dist="38100" dir="2700000" algn="tl">
                  <a:srgbClr val="000000">
                    <a:alpha val="43137"/>
                  </a:srgbClr>
                </a:outerShdw>
              </a:effectLst>
              <a:cs typeface="B Zar" panose="00000400000000000000" pitchFamily="2" charset="-78"/>
            </a:endParaRPr>
          </a:p>
          <a:p>
            <a:pPr marL="355600" indent="-3556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«توان‌مندي آموزشي»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براي شركت دانشجو در دوره‌ها وكارگاه‌هاي آموزشي و با هدف ارتقاي توانايي‌هاي وي در موضوع‌هاي تخصصي مرتبط با تحصيل اعطا مي‌شود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p>
          <a:p>
            <a:pPr marL="355600" indent="-355600" algn="justLow">
              <a:buSzPct val="130000"/>
              <a:buFont typeface="Arial" panose="020B0604020202020204" pitchFamily="34" charset="0"/>
              <a:buChar char="•"/>
            </a:pPr>
            <a:endParaRPr lang="fa-IR" sz="14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55600" indent="-35560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تصفيه‌حساب اين بند منوط به ارائة گواهي شركت در كارگاه‌ها و دوره‌هاي آموزشي و تحويل مدارك مثبتة مالي است.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355600" indent="-355600" algn="justLow">
              <a:lnSpc>
                <a:spcPct val="150000"/>
              </a:lnSpc>
              <a:buSzPct val="130000"/>
              <a:buFont typeface="Arial" panose="020B0604020202020204" pitchFamily="34" charset="0"/>
              <a:buChar char="•"/>
            </a:pPr>
            <a:endParaRPr lang="fa-IR" sz="28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2137425352"/>
      </p:ext>
    </p:extLst>
  </p:cSld>
  <p:clrMapOvr>
    <a:masterClrMapping/>
  </p:clrMapOvr>
  <p:transition spd="slow">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1003" y="260646"/>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xmlns="" val="877492829"/>
              </p:ext>
            </p:extLst>
          </p:nvPr>
        </p:nvGraphicFramePr>
        <p:xfrm>
          <a:off x="259764" y="1124744"/>
          <a:ext cx="8675126" cy="5400600"/>
        </p:xfrm>
        <a:graphic>
          <a:graphicData uri="http://schemas.openxmlformats.org/drawingml/2006/table">
            <a:tbl>
              <a:tblPr rtl="1" firstRow="1" firstCol="1" bandRow="1">
                <a:tableStyleId>{5C22544A-7EE6-4342-B048-85BDC9FD1C3A}</a:tableStyleId>
              </a:tblPr>
              <a:tblGrid>
                <a:gridCol w="3120517"/>
                <a:gridCol w="3807534"/>
                <a:gridCol w="1747075"/>
              </a:tblGrid>
              <a:tr h="616813">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823347">
                <a:tc>
                  <a:txBody>
                    <a:bodyPr/>
                    <a:lstStyle/>
                    <a:p>
                      <a:pPr algn="ctr" rtl="1">
                        <a:lnSpc>
                          <a:spcPct val="115000"/>
                        </a:lnSpc>
                        <a:spcAft>
                          <a:spcPts val="0"/>
                        </a:spcAft>
                      </a:pPr>
                      <a:r>
                        <a:rPr lang="fa-IR" sz="1800" b="1" spc="-20" dirty="0">
                          <a:solidFill>
                            <a:schemeClr val="tx1"/>
                          </a:solidFill>
                          <a:effectLst/>
                          <a:latin typeface="Calibri"/>
                          <a:ea typeface="Calibri"/>
                          <a:cs typeface="B Zar"/>
                        </a:rPr>
                        <a:t>اعتبار پژوهش‌ياري</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a:solidFill>
                            <a:schemeClr val="tx1"/>
                          </a:solidFill>
                          <a:effectLst/>
                          <a:latin typeface="Calibri"/>
                          <a:ea typeface="Calibri"/>
                          <a:cs typeface="B Zar"/>
                        </a:rPr>
                        <a:t>5.000.000 ريال</a:t>
                      </a:r>
                      <a:endParaRPr lang="en-US" sz="1800" b="1">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dirty="0">
                          <a:solidFill>
                            <a:schemeClr val="tx1"/>
                          </a:solidFill>
                          <a:effectLst/>
                          <a:latin typeface="Calibri"/>
                          <a:ea typeface="Calibri"/>
                          <a:cs typeface="B Zar"/>
                        </a:rPr>
                        <a:t>به طور ماهانه </a:t>
                      </a:r>
                      <a:endParaRPr lang="fa-IR" sz="1800" b="1" spc="-20" dirty="0" smtClean="0">
                        <a:solidFill>
                          <a:schemeClr val="tx1"/>
                        </a:solidFill>
                        <a:effectLst/>
                        <a:latin typeface="Calibri"/>
                        <a:ea typeface="Calibri"/>
                        <a:cs typeface="B Zar"/>
                      </a:endParaRPr>
                    </a:p>
                    <a:p>
                      <a:pPr algn="ctr" rtl="1">
                        <a:lnSpc>
                          <a:spcPct val="115000"/>
                        </a:lnSpc>
                        <a:spcAft>
                          <a:spcPts val="0"/>
                        </a:spcAft>
                      </a:pPr>
                      <a:r>
                        <a:rPr lang="fa-IR" sz="1800" b="1" spc="-20" dirty="0" smtClean="0">
                          <a:solidFill>
                            <a:srgbClr val="000000"/>
                          </a:solidFill>
                          <a:effectLst/>
                          <a:latin typeface="+mn-lt"/>
                          <a:ea typeface="Calibri"/>
                          <a:cs typeface="B Zar"/>
                        </a:rPr>
                        <a:t>(به مدت نُه</a:t>
                      </a:r>
                      <a:r>
                        <a:rPr lang="fa-IR" sz="1800" b="1" spc="-20" baseline="0" dirty="0" smtClean="0">
                          <a:solidFill>
                            <a:srgbClr val="000000"/>
                          </a:solidFill>
                          <a:effectLst/>
                          <a:latin typeface="+mn-lt"/>
                          <a:ea typeface="Calibri"/>
                          <a:cs typeface="B Zar"/>
                        </a:rPr>
                        <a:t> ماه</a:t>
                      </a:r>
                      <a:r>
                        <a:rPr lang="fa-IR" sz="1800" b="1" spc="-20" dirty="0" smtClean="0">
                          <a:solidFill>
                            <a:srgbClr val="000000"/>
                          </a:solidFill>
                          <a:effectLst/>
                          <a:latin typeface="+mn-lt"/>
                          <a:ea typeface="Calibri"/>
                          <a:cs typeface="B Zar"/>
                        </a:rPr>
                        <a:t>)</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55540">
                <a:tc>
                  <a:txBody>
                    <a:bodyPr/>
                    <a:lstStyle/>
                    <a:p>
                      <a:pPr algn="ctr" rtl="1">
                        <a:lnSpc>
                          <a:spcPct val="115000"/>
                        </a:lnSpc>
                        <a:spcAft>
                          <a:spcPts val="0"/>
                        </a:spcAft>
                      </a:pPr>
                      <a:r>
                        <a:rPr lang="fa-IR" sz="1800" b="1" spc="-20" dirty="0">
                          <a:solidFill>
                            <a:schemeClr val="tx1"/>
                          </a:solidFill>
                          <a:effectLst/>
                          <a:latin typeface="Calibri"/>
                          <a:ea typeface="Calibri"/>
                          <a:cs typeface="B Zar"/>
                        </a:rPr>
                        <a:t>اعتبار ارتباطات علمي</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chemeClr val="tx1"/>
                          </a:solidFill>
                          <a:effectLst/>
                          <a:latin typeface="Calibri"/>
                          <a:ea typeface="Calibri"/>
                          <a:cs typeface="B Zar"/>
                        </a:rPr>
                        <a:t>5.000.000 ريال</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a:solidFill>
                            <a:schemeClr val="tx1"/>
                          </a:solidFill>
                          <a:effectLst/>
                          <a:latin typeface="Calibri"/>
                          <a:ea typeface="Calibri"/>
                          <a:cs typeface="B Zar"/>
                        </a:rPr>
                        <a:t>در سال مشموليت</a:t>
                      </a:r>
                      <a:endParaRPr lang="en-US" sz="1800" b="1">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44660">
                <a:tc>
                  <a:txBody>
                    <a:bodyPr/>
                    <a:lstStyle/>
                    <a:p>
                      <a:pPr algn="ctr" rtl="1">
                        <a:lnSpc>
                          <a:spcPct val="115000"/>
                        </a:lnSpc>
                        <a:spcAft>
                          <a:spcPts val="0"/>
                        </a:spcAft>
                      </a:pPr>
                      <a:r>
                        <a:rPr lang="fa-IR" sz="1800" b="1" spc="-20" dirty="0">
                          <a:solidFill>
                            <a:schemeClr val="tx1"/>
                          </a:solidFill>
                          <a:effectLst/>
                          <a:latin typeface="Calibri"/>
                          <a:ea typeface="Calibri"/>
                          <a:cs typeface="B Zar"/>
                        </a:rPr>
                        <a:t>اعتبار اجراي پايان‌نامه</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00000"/>
                        </a:lnSpc>
                        <a:spcAft>
                          <a:spcPts val="0"/>
                        </a:spcAft>
                      </a:pPr>
                      <a:r>
                        <a:rPr lang="fa-IR" sz="1800" b="1" spc="-20" dirty="0">
                          <a:solidFill>
                            <a:schemeClr val="tx1"/>
                          </a:solidFill>
                          <a:effectLst/>
                          <a:latin typeface="Calibri"/>
                          <a:ea typeface="Calibri"/>
                          <a:cs typeface="B Zar"/>
                        </a:rPr>
                        <a:t>20.000.000 ريال (گروه‌هاي فني و علوم پايه)</a:t>
                      </a:r>
                      <a:endParaRPr lang="en-US" sz="1800" b="1" dirty="0">
                        <a:solidFill>
                          <a:schemeClr val="tx1"/>
                        </a:solidFill>
                        <a:effectLst/>
                        <a:latin typeface="Calibri"/>
                        <a:ea typeface="Calibri"/>
                        <a:cs typeface="Arial"/>
                      </a:endParaRPr>
                    </a:p>
                    <a:p>
                      <a:pPr algn="ctr" rtl="1">
                        <a:lnSpc>
                          <a:spcPct val="200000"/>
                        </a:lnSpc>
                        <a:spcAft>
                          <a:spcPts val="0"/>
                        </a:spcAft>
                      </a:pPr>
                      <a:r>
                        <a:rPr lang="fa-IR" sz="1800" b="1" spc="-20" dirty="0">
                          <a:solidFill>
                            <a:schemeClr val="tx1"/>
                          </a:solidFill>
                          <a:effectLst/>
                          <a:latin typeface="Calibri"/>
                          <a:ea typeface="Calibri"/>
                          <a:cs typeface="B Zar"/>
                        </a:rPr>
                        <a:t>10.000.000 ريال (سايرگروه‌ها)</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dirty="0">
                          <a:solidFill>
                            <a:schemeClr val="tx1"/>
                          </a:solidFill>
                          <a:effectLst/>
                          <a:latin typeface="Calibri"/>
                          <a:ea typeface="Calibri"/>
                          <a:cs typeface="B Zar"/>
                        </a:rPr>
                        <a:t>در سال مشموليت</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0080">
                <a:tc>
                  <a:txBody>
                    <a:bodyPr/>
                    <a:lstStyle/>
                    <a:p>
                      <a:pPr algn="ctr" rtl="1">
                        <a:lnSpc>
                          <a:spcPct val="115000"/>
                        </a:lnSpc>
                        <a:spcAft>
                          <a:spcPts val="0"/>
                        </a:spcAft>
                      </a:pPr>
                      <a:r>
                        <a:rPr lang="fa-IR" sz="1800" b="1" spc="-20" dirty="0">
                          <a:solidFill>
                            <a:schemeClr val="tx1"/>
                          </a:solidFill>
                          <a:effectLst/>
                          <a:latin typeface="Calibri"/>
                          <a:ea typeface="Calibri"/>
                          <a:cs typeface="B Zar"/>
                        </a:rPr>
                        <a:t>اعتبار شركت در مجامع علمي داخلي</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chemeClr val="tx1"/>
                          </a:solidFill>
                          <a:effectLst/>
                          <a:latin typeface="Calibri"/>
                          <a:ea typeface="Calibri"/>
                          <a:cs typeface="B Zar"/>
                        </a:rPr>
                        <a:t>3.000.000 ريال</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chemeClr val="tx1"/>
                          </a:solidFill>
                          <a:effectLst/>
                          <a:latin typeface="Calibri"/>
                          <a:ea typeface="Calibri"/>
                          <a:cs typeface="B Zar"/>
                        </a:rPr>
                        <a:t>دوبار </a:t>
                      </a:r>
                      <a:endParaRPr lang="fa-IR" sz="1800" b="1" spc="-20" dirty="0" smtClean="0">
                        <a:solidFill>
                          <a:schemeClr val="tx1"/>
                        </a:solidFill>
                        <a:effectLst/>
                        <a:latin typeface="Calibri"/>
                        <a:ea typeface="Calibri"/>
                        <a:cs typeface="B Zar"/>
                      </a:endParaRPr>
                    </a:p>
                    <a:p>
                      <a:pPr algn="ctr" rtl="1">
                        <a:lnSpc>
                          <a:spcPct val="115000"/>
                        </a:lnSpc>
                        <a:spcAft>
                          <a:spcPts val="0"/>
                        </a:spcAft>
                      </a:pPr>
                      <a:r>
                        <a:rPr lang="fa-IR" sz="1800" b="1" spc="-20" dirty="0" smtClean="0">
                          <a:solidFill>
                            <a:schemeClr val="tx1"/>
                          </a:solidFill>
                          <a:effectLst/>
                          <a:latin typeface="Calibri"/>
                          <a:ea typeface="Calibri"/>
                          <a:cs typeface="B Zar"/>
                        </a:rPr>
                        <a:t>(در </a:t>
                      </a:r>
                      <a:r>
                        <a:rPr lang="fa-IR" sz="1800" b="1" spc="-20" dirty="0">
                          <a:solidFill>
                            <a:schemeClr val="tx1"/>
                          </a:solidFill>
                          <a:effectLst/>
                          <a:latin typeface="Calibri"/>
                          <a:ea typeface="Calibri"/>
                          <a:cs typeface="B Zar"/>
                        </a:rPr>
                        <a:t>سال </a:t>
                      </a:r>
                      <a:r>
                        <a:rPr lang="fa-IR" sz="1800" b="1" spc="-20" dirty="0" smtClean="0">
                          <a:solidFill>
                            <a:schemeClr val="tx1"/>
                          </a:solidFill>
                          <a:effectLst/>
                          <a:latin typeface="Calibri"/>
                          <a:ea typeface="Calibri"/>
                          <a:cs typeface="B Zar"/>
                        </a:rPr>
                        <a:t>مشموليت)</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864096">
                <a:tc>
                  <a:txBody>
                    <a:bodyPr/>
                    <a:lstStyle/>
                    <a:p>
                      <a:pPr algn="ctr" rtl="1">
                        <a:lnSpc>
                          <a:spcPct val="115000"/>
                        </a:lnSpc>
                        <a:spcAft>
                          <a:spcPts val="0"/>
                        </a:spcAft>
                      </a:pPr>
                      <a:r>
                        <a:rPr lang="fa-IR" sz="1800" b="1" spc="-20" dirty="0">
                          <a:solidFill>
                            <a:schemeClr val="tx1"/>
                          </a:solidFill>
                          <a:effectLst/>
                          <a:latin typeface="Calibri"/>
                          <a:ea typeface="Calibri"/>
                          <a:cs typeface="B Zar"/>
                        </a:rPr>
                        <a:t>مجوّز و اعتبار شركت در مجامع علمي خارجي</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dirty="0">
                          <a:solidFill>
                            <a:schemeClr val="tx1"/>
                          </a:solidFill>
                          <a:effectLst/>
                          <a:latin typeface="Calibri"/>
                          <a:ea typeface="Calibri"/>
                          <a:cs typeface="B Zar"/>
                        </a:rPr>
                        <a:t>20.000.000 ريال</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dirty="0">
                          <a:solidFill>
                            <a:schemeClr val="tx1"/>
                          </a:solidFill>
                          <a:effectLst/>
                          <a:latin typeface="Calibri"/>
                          <a:ea typeface="Calibri"/>
                          <a:cs typeface="B Zar"/>
                        </a:rPr>
                        <a:t>يك‌بار </a:t>
                      </a:r>
                      <a:endParaRPr lang="fa-IR" sz="1800" b="1" spc="-20" dirty="0" smtClean="0">
                        <a:solidFill>
                          <a:schemeClr val="tx1"/>
                        </a:solidFill>
                        <a:effectLst/>
                        <a:latin typeface="Calibri"/>
                        <a:ea typeface="Calibri"/>
                        <a:cs typeface="B Zar"/>
                      </a:endParaRPr>
                    </a:p>
                    <a:p>
                      <a:pPr algn="ctr" rtl="1">
                        <a:lnSpc>
                          <a:spcPct val="115000"/>
                        </a:lnSpc>
                        <a:spcAft>
                          <a:spcPts val="0"/>
                        </a:spcAft>
                      </a:pPr>
                      <a:r>
                        <a:rPr lang="fa-IR" sz="1800" b="1" spc="-20" dirty="0" smtClean="0">
                          <a:solidFill>
                            <a:schemeClr val="tx1"/>
                          </a:solidFill>
                          <a:effectLst/>
                          <a:latin typeface="Calibri"/>
                          <a:ea typeface="Calibri"/>
                          <a:cs typeface="B Zar"/>
                        </a:rPr>
                        <a:t>(در </a:t>
                      </a:r>
                      <a:r>
                        <a:rPr lang="fa-IR" sz="1800" b="1" spc="-20" dirty="0">
                          <a:solidFill>
                            <a:schemeClr val="tx1"/>
                          </a:solidFill>
                          <a:effectLst/>
                          <a:latin typeface="Calibri"/>
                          <a:ea typeface="Calibri"/>
                          <a:cs typeface="B Zar"/>
                        </a:rPr>
                        <a:t>سال </a:t>
                      </a:r>
                      <a:r>
                        <a:rPr lang="fa-IR" sz="1800" b="1" spc="-20" dirty="0" smtClean="0">
                          <a:solidFill>
                            <a:schemeClr val="tx1"/>
                          </a:solidFill>
                          <a:effectLst/>
                          <a:latin typeface="Calibri"/>
                          <a:ea typeface="Calibri"/>
                          <a:cs typeface="B Zar"/>
                        </a:rPr>
                        <a:t>مشموليت)</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6064">
                <a:tc>
                  <a:txBody>
                    <a:bodyPr/>
                    <a:lstStyle/>
                    <a:p>
                      <a:pPr algn="ctr" rtl="1">
                        <a:lnSpc>
                          <a:spcPct val="115000"/>
                        </a:lnSpc>
                        <a:spcAft>
                          <a:spcPts val="0"/>
                        </a:spcAft>
                      </a:pPr>
                      <a:r>
                        <a:rPr lang="fa-IR" sz="1800" b="1" spc="-20" dirty="0">
                          <a:solidFill>
                            <a:schemeClr val="tx1"/>
                          </a:solidFill>
                          <a:effectLst/>
                          <a:latin typeface="Calibri"/>
                          <a:ea typeface="Calibri"/>
                          <a:cs typeface="B Zar"/>
                        </a:rPr>
                        <a:t>اعتبار هستة پژوهشي</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chemeClr val="tx1"/>
                          </a:solidFill>
                          <a:effectLst/>
                          <a:latin typeface="Calibri"/>
                          <a:ea typeface="Calibri"/>
                          <a:cs typeface="B Zar"/>
                        </a:rPr>
                        <a:t>70.000.000 ريال</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chemeClr val="tx1"/>
                          </a:solidFill>
                          <a:effectLst/>
                          <a:latin typeface="Calibri"/>
                          <a:ea typeface="Calibri"/>
                          <a:cs typeface="B Zar"/>
                        </a:rPr>
                        <a:t>در سال مشموليت</a:t>
                      </a:r>
                      <a:endParaRPr lang="en-US" sz="1800" b="1" dirty="0">
                        <a:solidFill>
                          <a:schemeClr val="tx1"/>
                        </a:solidFill>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94516941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664" y="332656"/>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348855" y="1700808"/>
            <a:ext cx="8489826" cy="4616648"/>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اعتبار «پژوهش‌ياري»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شامل‌كارمزد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دستياري پژوهشيِ دانشجو زيرنظر يكي از اعضاي هيئت‌علمي مؤسسة متبوع و بر اساس </a:t>
            </a:r>
            <a:r>
              <a:rPr lang="fa-IR" sz="2800" b="1" dirty="0">
                <a:ln>
                  <a:solidFill>
                    <a:schemeClr val="bg1"/>
                  </a:solidFill>
                </a:ln>
                <a:solidFill>
                  <a:schemeClr val="bg1"/>
                </a:solidFill>
                <a:effectLst>
                  <a:outerShdw blurRad="38100" dist="38100" dir="2700000" algn="tl">
                    <a:srgbClr val="000000">
                      <a:alpha val="43137"/>
                    </a:srgbClr>
                  </a:outerShdw>
                </a:effectLst>
                <a:cs typeface="B Zar" panose="00000400000000000000" pitchFamily="2" charset="-78"/>
                <a:hlinkClick r:id="rId2" action="ppaction://hlinkfile"/>
              </a:rPr>
              <a:t>قرارداد پژوهش‌ياريِ موردتأييد بنياد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هر نيم‌سال تحصيلي اعطا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buSzPct val="130000"/>
            </a:pP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 </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«ارتباطات علمي»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«كمك‌هزينة اشتراك نشريات علمي داخلي و خارجي»، «كمك‌هزينة عضويت در انجمن‌هاي علمي داخلي و خارجي» و «تسهيلات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خريدكتاب‌هاي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علمي»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355600" indent="-355600" algn="justLow">
              <a:lnSpc>
                <a:spcPct val="150000"/>
              </a:lnSpc>
              <a:buSzPct val="130000"/>
              <a:buFont typeface="Arial" panose="020B0604020202020204" pitchFamily="34" charset="0"/>
              <a:buChar char="•"/>
            </a:pPr>
            <a:endParaRPr lang="fa-IR" sz="28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329497702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664" y="332656"/>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179511" y="1628800"/>
            <a:ext cx="8666287" cy="5139869"/>
          </a:xfrm>
          <a:prstGeom prst="rect">
            <a:avLst/>
          </a:prstGeom>
          <a:noFill/>
        </p:spPr>
        <p:txBody>
          <a:bodyPr wrap="square" rtlCol="1">
            <a:spAutoFit/>
          </a:bodyPr>
          <a:lstStyle/>
          <a:p>
            <a:pPr marL="342900" indent="-3429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اعتبار «اجراي پايان‌نامه»،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منوط به تصويب طرح پيشنهادي پايان‌نامة دانشجو در مؤسسة متبوع است كه در دو قسط به وي پرداخت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endPar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«شركت در مجامع علمي داخلي»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منظور شركت دانشجو دركنفرانس‌ها (همراه با ارائة مقاله) وكارگاه‌هاي علمي درون كشور و با هدف تسهيل ارتباطات پژوهشي دانشجو اعطا مي‌شود‌كه براي هر دانشجو دوبار در سال و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با تأييد استاد راهنما، ارائة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گواهي نام‌نويسي در مجمع و نيز اسناد مثبتة مالي قابل پرداخت است.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endParaRPr lang="en-US" sz="24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buSzPct val="130000"/>
            </a:pPr>
            <a:endParaRPr lang="fa-IR" sz="24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2899666283"/>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664" y="163524"/>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179512" y="908720"/>
            <a:ext cx="8666287" cy="6432530"/>
          </a:xfrm>
          <a:prstGeom prst="rect">
            <a:avLst/>
          </a:prstGeom>
          <a:noFill/>
        </p:spPr>
        <p:txBody>
          <a:bodyPr wrap="square" rtlCol="1">
            <a:spAutoFit/>
          </a:bodyPr>
          <a:lstStyle/>
          <a:p>
            <a:pPr marL="342900" indent="-342900" algn="justLow">
              <a:buSzPct val="130000"/>
              <a:buFont typeface="Arial" panose="020B0604020202020204" pitchFamily="34" charset="0"/>
              <a:buChar char="•"/>
            </a:pPr>
            <a:endParaRPr lang="en-US" sz="2400" b="1" dirty="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مجوّز </a:t>
            </a: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و اعتبار شركت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در مجامع علمي خارجي»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منظور شركت دانشجو دركنفرانس‌هاي علمي خارج ازكشور (همراه با ارائة مقاله) و با هدف تسهيل ارتباطات پژوهشي دانشجوست‌كه يك‌بار در سال و بر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اساس تأييد استاد راهنما و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اسناد مثبتة نام‌نويسي در مجمع قابل پرداخت است. </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endParaRPr lang="fa-IR" sz="1600" b="1" dirty="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مجوّز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مذكور علاوه بر كنفرانس‌هاي علمي، به منظور شركت در كارگاه‌ها و دوره‌هاي علمي خارج ازكشور با دعوت‌نامة مجمع و تأييد مؤسسة متبوع نيز صادر مي‌گردد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p>
          <a:p>
            <a:pPr marL="342900" indent="-342900" algn="justLow">
              <a:buSzPct val="130000"/>
              <a:buFont typeface="Arial" panose="020B0604020202020204" pitchFamily="34" charset="0"/>
              <a:buChar char="•"/>
            </a:pPr>
            <a:endParaRPr lang="en-US" sz="2400" b="1" dirty="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«هستة پژوهشي»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منظور تشكيل «گروه پژوهشي دانشجويي» مطابق مقررات مؤسسه به‌گروهي‌كه دست‌كم يكي از اعضاي گروه، دانشجوي مشمول اين‌ آيين‌نامه باشد، تعلق مي‌يابد.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355600" indent="-355600" algn="justLow">
              <a:lnSpc>
                <a:spcPct val="150000"/>
              </a:lnSpc>
              <a:buSzPct val="130000"/>
              <a:buFont typeface="Arial" panose="020B0604020202020204" pitchFamily="34" charset="0"/>
              <a:buChar char="•"/>
            </a:pPr>
            <a:endParaRPr lang="fa-IR" sz="24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3820623102"/>
      </p:ext>
    </p:extLst>
  </p:cSld>
  <p:clrMapOvr>
    <a:masterClrMapping/>
  </p:clrMapOvr>
  <p:transition spd="slow">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4562" y="260647"/>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فنّاوري</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xmlns="" val="3985517913"/>
              </p:ext>
            </p:extLst>
          </p:nvPr>
        </p:nvGraphicFramePr>
        <p:xfrm>
          <a:off x="263323" y="1412776"/>
          <a:ext cx="8675126" cy="2870830"/>
        </p:xfrm>
        <a:graphic>
          <a:graphicData uri="http://schemas.openxmlformats.org/drawingml/2006/table">
            <a:tbl>
              <a:tblPr rtl="1" firstRow="1" firstCol="1" bandRow="1">
                <a:tableStyleId>{5C22544A-7EE6-4342-B048-85BDC9FD1C3A}</a:tableStyleId>
              </a:tblPr>
              <a:tblGrid>
                <a:gridCol w="3450003"/>
                <a:gridCol w="1855888"/>
                <a:gridCol w="3369235"/>
              </a:tblGrid>
              <a:tr h="616813">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51339">
                <a:tc>
                  <a:txBody>
                    <a:bodyPr/>
                    <a:lstStyle/>
                    <a:p>
                      <a:pPr algn="ctr" rtl="1">
                        <a:lnSpc>
                          <a:spcPct val="115000"/>
                        </a:lnSpc>
                        <a:spcAft>
                          <a:spcPts val="0"/>
                        </a:spcAft>
                      </a:pPr>
                      <a:r>
                        <a:rPr lang="fa-IR" sz="2000" b="1" spc="-20" dirty="0">
                          <a:solidFill>
                            <a:srgbClr val="000000"/>
                          </a:solidFill>
                          <a:effectLst/>
                          <a:latin typeface="Calibri"/>
                          <a:ea typeface="Calibri"/>
                          <a:cs typeface="B Zar"/>
                        </a:rPr>
                        <a:t>اعتبار فن‌ياري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5.000.000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به طور ماهانه </a:t>
                      </a:r>
                      <a:r>
                        <a:rPr lang="fa-IR" sz="2000" b="1" spc="-20" dirty="0" smtClean="0">
                          <a:solidFill>
                            <a:srgbClr val="000000"/>
                          </a:solidFill>
                          <a:effectLst/>
                          <a:latin typeface="+mn-lt"/>
                          <a:ea typeface="Calibri"/>
                          <a:cs typeface="B Zar"/>
                        </a:rPr>
                        <a:t>(به مدت نُه</a:t>
                      </a:r>
                      <a:r>
                        <a:rPr lang="fa-IR" sz="2000" b="1" spc="-20" baseline="0" dirty="0" smtClean="0">
                          <a:solidFill>
                            <a:srgbClr val="000000"/>
                          </a:solidFill>
                          <a:effectLst/>
                          <a:latin typeface="+mn-lt"/>
                          <a:ea typeface="Calibri"/>
                          <a:cs typeface="B Zar"/>
                        </a:rPr>
                        <a:t> ماه</a:t>
                      </a:r>
                      <a:r>
                        <a:rPr lang="fa-IR" sz="2000" b="1" spc="-20" dirty="0" smtClean="0">
                          <a:solidFill>
                            <a:srgbClr val="000000"/>
                          </a:solidFill>
                          <a:effectLst/>
                          <a:latin typeface="+mn-lt"/>
                          <a:ea typeface="Calibri"/>
                          <a:cs typeface="B Zar"/>
                        </a:rPr>
                        <a:t>)</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51339">
                <a:tc>
                  <a:txBody>
                    <a:bodyPr/>
                    <a:lstStyle/>
                    <a:p>
                      <a:pPr algn="ctr" rtl="1">
                        <a:lnSpc>
                          <a:spcPct val="115000"/>
                        </a:lnSpc>
                        <a:spcAft>
                          <a:spcPts val="0"/>
                        </a:spcAft>
                      </a:pPr>
                      <a:r>
                        <a:rPr lang="fa-IR" sz="2000" b="1" spc="-20" dirty="0">
                          <a:solidFill>
                            <a:srgbClr val="000000"/>
                          </a:solidFill>
                          <a:effectLst/>
                          <a:latin typeface="Calibri"/>
                          <a:ea typeface="Calibri"/>
                          <a:cs typeface="B Zar"/>
                        </a:rPr>
                        <a:t>اعتبار توان‌مندي‌كارآفريني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5.000.000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در سال مشموليت</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751339">
                <a:tc>
                  <a:txBody>
                    <a:bodyPr/>
                    <a:lstStyle/>
                    <a:p>
                      <a:pPr algn="ctr" rtl="1">
                        <a:lnSpc>
                          <a:spcPct val="115000"/>
                        </a:lnSpc>
                        <a:spcAft>
                          <a:spcPts val="0"/>
                        </a:spcAft>
                      </a:pPr>
                      <a:r>
                        <a:rPr lang="fa-IR" sz="2000" b="1" spc="-20">
                          <a:solidFill>
                            <a:srgbClr val="000000"/>
                          </a:solidFill>
                          <a:effectLst/>
                          <a:latin typeface="Calibri"/>
                          <a:ea typeface="Calibri"/>
                          <a:cs typeface="B Zar"/>
                        </a:rPr>
                        <a:t>اعتبار هستة فنّاوري وكارآفريني</a:t>
                      </a:r>
                      <a:endParaRPr lang="en-US" sz="2000" b="1">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a:solidFill>
                            <a:srgbClr val="000000"/>
                          </a:solidFill>
                          <a:effectLst/>
                          <a:latin typeface="Calibri"/>
                          <a:ea typeface="Calibri"/>
                          <a:cs typeface="B Zar"/>
                        </a:rPr>
                        <a:t>70.000.000 ريال</a:t>
                      </a:r>
                      <a:endParaRPr lang="en-US" sz="2000" b="1">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در سال مشموليت</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317701" y="4725144"/>
            <a:ext cx="8712968" cy="2677656"/>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«فن‌ياري»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كارمزد دستياري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فنّاوري دانشجو در شركت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زايشي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يكي از اعضاي هيئت‌علمي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مؤسسة متبوع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و بر اساس </a:t>
            </a:r>
            <a:r>
              <a:rPr lang="fa-IR" sz="2800" b="1" dirty="0">
                <a:ln>
                  <a:solidFill>
                    <a:schemeClr val="bg1"/>
                  </a:solidFill>
                </a:ln>
                <a:solidFill>
                  <a:schemeClr val="bg1"/>
                </a:solidFill>
                <a:effectLst>
                  <a:outerShdw blurRad="38100" dist="38100" dir="2700000" algn="tl">
                    <a:srgbClr val="000000">
                      <a:alpha val="43137"/>
                    </a:srgbClr>
                  </a:outerShdw>
                </a:effectLst>
                <a:cs typeface="B Zar" panose="00000400000000000000" pitchFamily="2" charset="-78"/>
                <a:hlinkClick r:id="rId2" action="ppaction://hlinkfile"/>
              </a:rPr>
              <a:t>قرارداد فن‌ياريِ موردتأييد بنياد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هر نيم‌سال تحصيلي اعطا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r>
              <a:rPr lang="fa-IR" sz="2800" b="1" dirty="0">
                <a:solidFill>
                  <a:schemeClr val="bg1"/>
                </a:solidFill>
                <a:cs typeface="B Zar" panose="00000400000000000000" pitchFamily="2" charset="-78"/>
              </a:rPr>
              <a:t> </a:t>
            </a:r>
            <a:endParaRPr lang="en-US" sz="2800" b="1" dirty="0">
              <a:solidFill>
                <a:schemeClr val="bg1"/>
              </a:solidFill>
              <a:cs typeface="B Zar" panose="00000400000000000000" pitchFamily="2" charset="-78"/>
            </a:endParaRPr>
          </a:p>
          <a:p>
            <a:pPr algn="justLow"/>
            <a:endParaRPr lang="fa-IR" sz="2800" b="1" dirty="0">
              <a:solidFill>
                <a:schemeClr val="bg1"/>
              </a:solidFill>
              <a:cs typeface="B Zar" panose="00000400000000000000" pitchFamily="2" charset="-78"/>
            </a:endParaRPr>
          </a:p>
        </p:txBody>
      </p:sp>
    </p:spTree>
    <p:extLst>
      <p:ext uri="{BB962C8B-B14F-4D97-AF65-F5344CB8AC3E}">
        <p14:creationId xmlns:p14="http://schemas.microsoft.com/office/powerpoint/2010/main" xmlns="" val="1974067614"/>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9512" y="1196752"/>
            <a:ext cx="8686800" cy="5257800"/>
          </a:xfrm>
        </p:spPr>
        <p:txBody>
          <a:bodyPr>
            <a:normAutofit/>
          </a:bodyPr>
          <a:lstStyle/>
          <a:p>
            <a:pPr marL="0" indent="0" algn="justLow" rtl="1">
              <a:lnSpc>
                <a:spcPct val="110000"/>
              </a:lnSpc>
              <a:spcBef>
                <a:spcPts val="0"/>
              </a:spcBef>
              <a:buNone/>
            </a:pPr>
            <a:r>
              <a:rPr lang="fa-IR" sz="2800" b="1" spc="-40" dirty="0" smtClean="0">
                <a:solidFill>
                  <a:srgbClr val="FFFF00"/>
                </a:solidFill>
                <a:effectLst>
                  <a:outerShdw blurRad="38100" dist="38100" dir="2700000" algn="tl">
                    <a:srgbClr val="000000">
                      <a:alpha val="43137"/>
                    </a:srgbClr>
                  </a:outerShdw>
                </a:effectLst>
                <a:cs typeface="B Titr" panose="00000700000000000000" pitchFamily="2" charset="-78"/>
              </a:rPr>
              <a:t>نخبه: </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فردي </a:t>
            </a:r>
            <a:r>
              <a:rPr lang="ar-SA" sz="2800" b="1" dirty="0">
                <a:solidFill>
                  <a:schemeClr val="bg1"/>
                </a:solidFill>
                <a:effectLst>
                  <a:outerShdw blurRad="38100" dist="38100" dir="2700000" algn="tl">
                    <a:srgbClr val="000000">
                      <a:alpha val="43137"/>
                    </a:srgbClr>
                  </a:outerShdw>
                </a:effectLst>
                <a:cs typeface="B Zar" panose="00000400000000000000" pitchFamily="2" charset="-78"/>
              </a:rPr>
              <a:t>برجسته و كارآمد </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كه </a:t>
            </a:r>
            <a:r>
              <a:rPr lang="ar-SA" sz="2800" b="1" dirty="0">
                <a:solidFill>
                  <a:schemeClr val="bg1"/>
                </a:solidFill>
                <a:effectLst>
                  <a:outerShdw blurRad="38100" dist="38100" dir="2700000" algn="tl">
                    <a:srgbClr val="000000">
                      <a:alpha val="43137"/>
                    </a:srgbClr>
                  </a:outerShdw>
                </a:effectLst>
                <a:cs typeface="B Zar" panose="00000400000000000000" pitchFamily="2" charset="-78"/>
              </a:rPr>
              <a:t>در خلق و گسترش علم، </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فن</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اوري</a:t>
            </a:r>
            <a:r>
              <a:rPr lang="ar-SA" sz="2800" b="1" dirty="0">
                <a:solidFill>
                  <a:schemeClr val="bg1"/>
                </a:solidFill>
                <a:effectLst>
                  <a:outerShdw blurRad="38100" dist="38100" dir="2700000" algn="tl">
                    <a:srgbClr val="000000">
                      <a:alpha val="43137"/>
                    </a:srgbClr>
                  </a:outerShdw>
                </a:effectLst>
                <a:cs typeface="B Zar" panose="00000400000000000000" pitchFamily="2" charset="-78"/>
              </a:rPr>
              <a:t>، هنر، ادب، فرهنگ و مديريت كشور در چارچوب ارزش‌هاي اسلامي اثرگذاري بارز داشته باشد و همچنين فعاليت‌هاي وي بر پاية هوش، خلاقيت، انگيزه و توانمندي‌هاي ذاتي از يك‌ سو و خبرگي، تخصص و توانمندي‌هاي اكتسابي از سوي ديگر، موجب سرعت بخشيدن به پيشرفت و اعتلاي كشور شود</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711200" indent="-711200" algn="justLow" rtl="1">
              <a:lnSpc>
                <a:spcPct val="110000"/>
              </a:lnSpc>
              <a:spcBef>
                <a:spcPts val="0"/>
              </a:spcBef>
              <a:buNone/>
            </a:pPr>
            <a:endParaRPr lang="en-US" sz="2800" b="1" dirty="0">
              <a:effectLst>
                <a:outerShdw blurRad="38100" dist="38100" dir="2700000" algn="tl">
                  <a:srgbClr val="000000">
                    <a:alpha val="43137"/>
                  </a:srgbClr>
                </a:outerShdw>
              </a:effectLst>
              <a:cs typeface="B Nazanin" panose="00000400000000000000" pitchFamily="2" charset="-78"/>
            </a:endParaRPr>
          </a:p>
          <a:p>
            <a:pPr marL="0" indent="0" algn="justLow" rtl="1">
              <a:lnSpc>
                <a:spcPct val="110000"/>
              </a:lnSpc>
              <a:spcBef>
                <a:spcPts val="0"/>
              </a:spcBef>
              <a:buNone/>
            </a:pPr>
            <a:r>
              <a:rPr lang="ar-SA" sz="2800" b="1" dirty="0">
                <a:solidFill>
                  <a:srgbClr val="FFFF00"/>
                </a:solidFill>
                <a:effectLst>
                  <a:outerShdw blurRad="38100" dist="38100" dir="2700000" algn="tl">
                    <a:srgbClr val="000000">
                      <a:alpha val="43137"/>
                    </a:srgbClr>
                  </a:outerShdw>
                </a:effectLst>
                <a:cs typeface="B Titr" panose="00000700000000000000" pitchFamily="2" charset="-78"/>
              </a:rPr>
              <a:t>صاحب استعدادبرتر:</a:t>
            </a:r>
            <a:r>
              <a:rPr lang="ar-SA" sz="2800" b="1" dirty="0">
                <a:solidFill>
                  <a:schemeClr val="bg1"/>
                </a:solidFill>
                <a:effectLst>
                  <a:outerShdw blurRad="38100" dist="38100" dir="2700000" algn="tl">
                    <a:srgbClr val="000000">
                      <a:alpha val="43137"/>
                    </a:srgbClr>
                  </a:outerShdw>
                </a:effectLst>
                <a:cs typeface="B Zar" panose="00000400000000000000" pitchFamily="2" charset="-78"/>
              </a:rPr>
              <a:t> به فردي اطلاق مي‌شود كه با توجه ويژگي‌هاي ذاتي خود امكان رسيدن به مرحله نخبگي را داراست ولي هنوز زمينه‌هاي لازم براي شناسايي كامل و بروز استعدادهاي ويژة او فراهم نشده است.</a:t>
            </a:r>
            <a:endParaRPr lang="fa-IR" sz="2800" b="1" spc="-40" dirty="0" smtClean="0">
              <a:solidFill>
                <a:schemeClr val="bg1"/>
              </a:solidFill>
              <a:effectLst>
                <a:outerShdw blurRad="38100" dist="38100" dir="2700000" algn="tl">
                  <a:srgbClr val="000000">
                    <a:alpha val="43137"/>
                  </a:srgbClr>
                </a:outerShdw>
              </a:effectLst>
              <a:cs typeface="B Zar" panose="00000400000000000000" pitchFamily="2" charset="-78"/>
            </a:endParaRPr>
          </a:p>
        </p:txBody>
      </p:sp>
      <p:sp>
        <p:nvSpPr>
          <p:cNvPr id="4" name="Title 2"/>
          <p:cNvSpPr>
            <a:spLocks noGrp="1"/>
          </p:cNvSpPr>
          <p:nvPr>
            <p:ph type="title"/>
          </p:nvPr>
        </p:nvSpPr>
        <p:spPr>
          <a:xfrm>
            <a:off x="467544" y="260648"/>
            <a:ext cx="8229600" cy="667512"/>
          </a:xfrm>
        </p:spPr>
        <p:txBody>
          <a:bodyPr>
            <a:noAutofit/>
          </a:bodyPr>
          <a:lstStyle/>
          <a:p>
            <a:pPr algn="ctr"/>
            <a:r>
              <a:rPr lang="fa-IR" sz="4000" dirty="0" smtClean="0">
                <a:solidFill>
                  <a:srgbClr val="FFC000"/>
                </a:solidFill>
                <a:effectLst>
                  <a:outerShdw blurRad="38100" dist="38100" dir="2700000" algn="tl">
                    <a:srgbClr val="000000">
                      <a:alpha val="43137"/>
                    </a:srgbClr>
                  </a:outerShdw>
                </a:effectLst>
                <a:cs typeface="B Titr" pitchFamily="2" charset="-78"/>
              </a:rPr>
              <a:t>تعاريف</a:t>
            </a:r>
            <a:endParaRPr lang="en-US" sz="4000"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xmlns="" val="3239979954"/>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4420" y="355883"/>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فنّاوري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234260" y="1549236"/>
            <a:ext cx="8712968" cy="4832092"/>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«توان‌مندي‌كارآفريني»،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براي شركت دانشجو در دوره‌هاي آموزشي راه‌اندازي كسب ‌وكار، تجاري‌سازي، حقوق مالكيت فكري و مشابه آن با هدف ارتقاي توانايي‌هاي وي در زمينة نوآوري و كارآفريني است. تصفيه‌حساب اين بند منوط به ارائة گواهي شركت در كارگاه‌ها و دوره‌هاي آموزشي و تحويل مدارك مثبتة مالي است.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«هستة فنّاوري وكارآفريني»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منظور ايجاد شركتي نوپاي دانش‌بنيان (شركت زايشي از مؤسسة متبوع) است‌كه يكي از اعضاي هيئت‌مديرة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آن،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دانشجوي مشمول آيين‌نامه باشد.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endParaRPr lang="fa-IR" sz="2800" b="1" dirty="0">
              <a:solidFill>
                <a:schemeClr val="bg1"/>
              </a:solidFill>
              <a:cs typeface="B Zar" panose="00000400000000000000" pitchFamily="2" charset="-78"/>
            </a:endParaRPr>
          </a:p>
        </p:txBody>
      </p:sp>
    </p:spTree>
    <p:extLst>
      <p:ext uri="{BB962C8B-B14F-4D97-AF65-F5344CB8AC3E}">
        <p14:creationId xmlns:p14="http://schemas.microsoft.com/office/powerpoint/2010/main" xmlns="" val="131682267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4420" y="415407"/>
            <a:ext cx="5832648" cy="984885"/>
          </a:xfrm>
          <a:prstGeom prst="rect">
            <a:avLst/>
          </a:prstGeom>
          <a:noFill/>
        </p:spPr>
        <p:txBody>
          <a:bodyPr wrap="square" rtlCol="1">
            <a:spAutoFit/>
          </a:bodyPr>
          <a:lstStyle/>
          <a:p>
            <a:pPr algn="ct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يادآوري</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234260" y="1700808"/>
            <a:ext cx="8712968" cy="4093428"/>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دانشجو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مجاز است از بين سه اعتبار «آموزش‌ياري»، «پژوهش‌ياري» و «فن‌ياري» فقط از يكي و از بين دو اعتبار «هستة پژوهشي» و «هستة فنّاوري وكارآفريني» نيز فقط از يكي بهره‌مند 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36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در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صورت بهره‌مندي دانشجو از اعتبار «آموزش‌ياري»، «پژوهش‌ياري» يا «فن‌ياري»، بيمة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اشتغال (بازنشستگي) نيز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مدّت بهره‌مندي دانشجو از اين جايزه‌ها به او تعلق مي‌يابد.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endParaRPr lang="fa-IR" sz="2800" b="1" dirty="0">
              <a:solidFill>
                <a:schemeClr val="bg1"/>
              </a:solidFill>
              <a:cs typeface="B Zar" panose="00000400000000000000" pitchFamily="2" charset="-78"/>
            </a:endParaRPr>
          </a:p>
        </p:txBody>
      </p:sp>
    </p:spTree>
    <p:extLst>
      <p:ext uri="{BB962C8B-B14F-4D97-AF65-F5344CB8AC3E}">
        <p14:creationId xmlns:p14="http://schemas.microsoft.com/office/powerpoint/2010/main" xmlns="" val="109362223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3688" y="275693"/>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فرهنگ</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graphicFrame>
        <p:nvGraphicFramePr>
          <p:cNvPr id="6" name="Table 5"/>
          <p:cNvGraphicFramePr>
            <a:graphicFrameLocks noGrp="1"/>
          </p:cNvGraphicFramePr>
          <p:nvPr>
            <p:extLst>
              <p:ext uri="{D42A27DB-BD31-4B8C-83A1-F6EECF244321}">
                <p14:modId xmlns:p14="http://schemas.microsoft.com/office/powerpoint/2010/main" xmlns="" val="1218199782"/>
              </p:ext>
            </p:extLst>
          </p:nvPr>
        </p:nvGraphicFramePr>
        <p:xfrm>
          <a:off x="261589" y="1108949"/>
          <a:ext cx="8675126" cy="5542992"/>
        </p:xfrm>
        <a:graphic>
          <a:graphicData uri="http://schemas.openxmlformats.org/drawingml/2006/table">
            <a:tbl>
              <a:tblPr rtl="1" firstRow="1" firstCol="1" bandRow="1">
                <a:tableStyleId>{5C22544A-7EE6-4342-B048-85BDC9FD1C3A}</a:tableStyleId>
              </a:tblPr>
              <a:tblGrid>
                <a:gridCol w="3661509"/>
                <a:gridCol w="3006576"/>
                <a:gridCol w="2007041"/>
              </a:tblGrid>
              <a:tr h="512238">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092636">
                <a:tc>
                  <a:txBody>
                    <a:bodyPr/>
                    <a:lstStyle/>
                    <a:p>
                      <a:pPr algn="ctr" rtl="1">
                        <a:lnSpc>
                          <a:spcPct val="115000"/>
                        </a:lnSpc>
                        <a:spcAft>
                          <a:spcPts val="0"/>
                        </a:spcAft>
                      </a:pPr>
                      <a:r>
                        <a:rPr lang="fa-IR" sz="2000" b="1" spc="-20" dirty="0">
                          <a:solidFill>
                            <a:srgbClr val="000000"/>
                          </a:solidFill>
                          <a:effectLst/>
                          <a:latin typeface="Calibri"/>
                          <a:ea typeface="Calibri"/>
                          <a:cs typeface="B Zar" panose="00000400000000000000" pitchFamily="2" charset="-78"/>
                        </a:rPr>
                        <a:t>راتبة دانشجويي</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1.000.000 ريال (مجرد)</a:t>
                      </a:r>
                      <a:endParaRPr lang="en-US" sz="2000" b="1" dirty="0">
                        <a:effectLst/>
                        <a:latin typeface="Calibri"/>
                        <a:ea typeface="Calibri"/>
                        <a:cs typeface="B Zar" panose="00000400000000000000" pitchFamily="2" charset="-78"/>
                      </a:endParaRPr>
                    </a:p>
                    <a:p>
                      <a:pPr algn="ctr" rtl="1">
                        <a:lnSpc>
                          <a:spcPct val="200000"/>
                        </a:lnSpc>
                        <a:spcAft>
                          <a:spcPts val="0"/>
                        </a:spcAft>
                      </a:pPr>
                      <a:r>
                        <a:rPr lang="fa-IR" sz="2000" b="1" spc="-20" dirty="0" smtClean="0">
                          <a:solidFill>
                            <a:srgbClr val="000000"/>
                          </a:solidFill>
                          <a:effectLst/>
                          <a:latin typeface="Calibri"/>
                          <a:ea typeface="Calibri"/>
                          <a:cs typeface="B Zar" panose="00000400000000000000" pitchFamily="2" charset="-78"/>
                        </a:rPr>
                        <a:t>1.500.000 </a:t>
                      </a:r>
                      <a:r>
                        <a:rPr lang="fa-IR" sz="2000" b="1" spc="-20" dirty="0">
                          <a:solidFill>
                            <a:srgbClr val="000000"/>
                          </a:solidFill>
                          <a:effectLst/>
                          <a:latin typeface="Calibri"/>
                          <a:ea typeface="Calibri"/>
                          <a:cs typeface="B Zar" panose="00000400000000000000" pitchFamily="2" charset="-78"/>
                        </a:rPr>
                        <a:t>ريال (متأهل)</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panose="00000400000000000000" pitchFamily="2" charset="-78"/>
                        </a:rPr>
                        <a:t>به طور </a:t>
                      </a:r>
                      <a:r>
                        <a:rPr lang="fa-IR" sz="2000" b="1" spc="-20" dirty="0" smtClean="0">
                          <a:solidFill>
                            <a:srgbClr val="000000"/>
                          </a:solidFill>
                          <a:effectLst/>
                          <a:latin typeface="Calibri"/>
                          <a:ea typeface="Calibri"/>
                          <a:cs typeface="B Zar" panose="00000400000000000000" pitchFamily="2" charset="-78"/>
                        </a:rPr>
                        <a:t>ماهانه،</a:t>
                      </a:r>
                      <a:r>
                        <a:rPr lang="fa-IR" sz="2000" b="1" spc="-20" baseline="0" dirty="0" smtClean="0">
                          <a:solidFill>
                            <a:srgbClr val="000000"/>
                          </a:solidFill>
                          <a:effectLst/>
                          <a:latin typeface="Calibri"/>
                          <a:ea typeface="Calibri"/>
                          <a:cs typeface="B Zar" panose="00000400000000000000" pitchFamily="2" charset="-78"/>
                        </a:rPr>
                        <a:t> </a:t>
                      </a:r>
                      <a:r>
                        <a:rPr lang="fa-IR" sz="1800" b="1" spc="-20" dirty="0" smtClean="0">
                          <a:solidFill>
                            <a:srgbClr val="000000"/>
                          </a:solidFill>
                          <a:effectLst/>
                          <a:latin typeface="Calibri"/>
                          <a:ea typeface="Calibri"/>
                          <a:cs typeface="B Zar" panose="00000400000000000000" pitchFamily="2" charset="-78"/>
                        </a:rPr>
                        <a:t>به ازاي 10 ساعت كار ماهانه </a:t>
                      </a:r>
                      <a:r>
                        <a:rPr lang="fa-IR" sz="1800" b="1" spc="-20" dirty="0" smtClean="0">
                          <a:solidFill>
                            <a:srgbClr val="000000"/>
                          </a:solidFill>
                          <a:effectLst/>
                          <a:latin typeface="+mn-lt"/>
                          <a:ea typeface="Calibri"/>
                          <a:cs typeface="B Zar"/>
                        </a:rPr>
                        <a:t>(به مدت نُه</a:t>
                      </a:r>
                      <a:r>
                        <a:rPr lang="fa-IR" sz="1800" b="1" spc="-20" baseline="0" dirty="0" smtClean="0">
                          <a:solidFill>
                            <a:srgbClr val="000000"/>
                          </a:solidFill>
                          <a:effectLst/>
                          <a:latin typeface="+mn-lt"/>
                          <a:ea typeface="Calibri"/>
                          <a:cs typeface="B Zar"/>
                        </a:rPr>
                        <a:t> ماه</a:t>
                      </a:r>
                      <a:r>
                        <a:rPr lang="fa-IR" sz="1800" b="1" spc="-20" dirty="0" smtClean="0">
                          <a:solidFill>
                            <a:srgbClr val="000000"/>
                          </a:solidFill>
                          <a:effectLst/>
                          <a:latin typeface="+mn-lt"/>
                          <a:ea typeface="Calibri"/>
                          <a:cs typeface="B Zar"/>
                        </a:rPr>
                        <a:t>)</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3209">
                <a:tc>
                  <a:txBody>
                    <a:bodyPr/>
                    <a:lstStyle/>
                    <a:p>
                      <a:pPr algn="ctr" rtl="1">
                        <a:lnSpc>
                          <a:spcPct val="115000"/>
                        </a:lnSpc>
                        <a:spcAft>
                          <a:spcPts val="0"/>
                        </a:spcAft>
                      </a:pPr>
                      <a:r>
                        <a:rPr lang="fa-IR" sz="2000" b="1" spc="-20" dirty="0">
                          <a:solidFill>
                            <a:srgbClr val="000000"/>
                          </a:solidFill>
                          <a:effectLst/>
                          <a:latin typeface="Calibri"/>
                          <a:ea typeface="Calibri"/>
                          <a:cs typeface="B Zar"/>
                        </a:rPr>
                        <a:t>بيمة تكميلي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مطابق مقررات بنياد</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فرد بايد داراي بيمة پايه باشد.</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76064">
                <a:tc>
                  <a:txBody>
                    <a:bodyPr/>
                    <a:lstStyle/>
                    <a:p>
                      <a:pPr algn="ctr" rtl="1">
                        <a:lnSpc>
                          <a:spcPct val="115000"/>
                        </a:lnSpc>
                        <a:spcAft>
                          <a:spcPts val="0"/>
                        </a:spcAft>
                      </a:pPr>
                      <a:r>
                        <a:rPr lang="fa-IR" sz="2000" b="1" spc="-20">
                          <a:solidFill>
                            <a:srgbClr val="000000"/>
                          </a:solidFill>
                          <a:effectLst/>
                          <a:latin typeface="Calibri"/>
                          <a:ea typeface="Calibri"/>
                          <a:cs typeface="B Zar" panose="00000400000000000000" pitchFamily="2" charset="-78"/>
                        </a:rPr>
                        <a:t>هدية ازدواج</a:t>
                      </a:r>
                      <a:endParaRPr lang="en-US" sz="2000" b="1">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20.000.000 ريال</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a:solidFill>
                            <a:srgbClr val="000000"/>
                          </a:solidFill>
                          <a:effectLst/>
                          <a:latin typeface="Calibri"/>
                          <a:ea typeface="Calibri"/>
                          <a:cs typeface="B Zar" panose="00000400000000000000" pitchFamily="2" charset="-78"/>
                        </a:rPr>
                        <a:t>در سال مشموليت</a:t>
                      </a:r>
                      <a:endParaRPr lang="en-US" sz="2000" b="1">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68152">
                <a:tc>
                  <a:txBody>
                    <a:bodyPr/>
                    <a:lstStyle/>
                    <a:p>
                      <a:pPr algn="ctr" rtl="1">
                        <a:lnSpc>
                          <a:spcPct val="115000"/>
                        </a:lnSpc>
                        <a:spcAft>
                          <a:spcPts val="0"/>
                        </a:spcAft>
                      </a:pPr>
                      <a:r>
                        <a:rPr lang="fa-IR" sz="2000" b="1" spc="-20" dirty="0">
                          <a:solidFill>
                            <a:srgbClr val="000000"/>
                          </a:solidFill>
                          <a:effectLst/>
                          <a:latin typeface="Calibri"/>
                          <a:ea typeface="Calibri"/>
                          <a:cs typeface="B Zar" panose="00000400000000000000" pitchFamily="2" charset="-78"/>
                        </a:rPr>
                        <a:t>وديعة اجارة مسكن</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250.000.000 ريال (تهران)</a:t>
                      </a:r>
                      <a:endParaRPr lang="en-US" sz="2000" b="1" dirty="0">
                        <a:effectLst/>
                        <a:latin typeface="Calibri"/>
                        <a:ea typeface="Calibri"/>
                        <a:cs typeface="B Zar" panose="00000400000000000000" pitchFamily="2" charset="-78"/>
                      </a:endParaRPr>
                    </a:p>
                    <a:p>
                      <a:pPr algn="ctr" rtl="1">
                        <a:lnSpc>
                          <a:spcPct val="200000"/>
                        </a:lnSpc>
                        <a:spcAft>
                          <a:spcPts val="0"/>
                        </a:spcAft>
                      </a:pPr>
                      <a:r>
                        <a:rPr lang="fa-IR" sz="2000" b="1" spc="-20" dirty="0">
                          <a:solidFill>
                            <a:srgbClr val="000000"/>
                          </a:solidFill>
                          <a:effectLst/>
                          <a:latin typeface="Calibri"/>
                          <a:ea typeface="Calibri"/>
                          <a:cs typeface="B Zar" panose="00000400000000000000" pitchFamily="2" charset="-78"/>
                        </a:rPr>
                        <a:t>150.000.000 ريال (ساير شهرها)</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smtClean="0">
                          <a:solidFill>
                            <a:srgbClr val="000000"/>
                          </a:solidFill>
                          <a:effectLst/>
                          <a:latin typeface="Calibri"/>
                          <a:ea typeface="Calibri"/>
                          <a:cs typeface="B Zar" panose="00000400000000000000" pitchFamily="2" charset="-78"/>
                        </a:rPr>
                        <a:t>بهره‌مندي در سال مشموليت و تصفيه‌حساب در زمان دانش‌آموختگي</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956765">
                <a:tc>
                  <a:txBody>
                    <a:bodyPr/>
                    <a:lstStyle/>
                    <a:p>
                      <a:pPr algn="ctr" rtl="1">
                        <a:lnSpc>
                          <a:spcPct val="115000"/>
                        </a:lnSpc>
                        <a:spcAft>
                          <a:spcPts val="0"/>
                        </a:spcAft>
                      </a:pPr>
                      <a:r>
                        <a:rPr lang="fa-IR" sz="2000" b="1" spc="-20" dirty="0">
                          <a:solidFill>
                            <a:srgbClr val="000000"/>
                          </a:solidFill>
                          <a:effectLst/>
                          <a:latin typeface="Calibri"/>
                          <a:ea typeface="Calibri"/>
                          <a:cs typeface="B Zar" panose="00000400000000000000" pitchFamily="2" charset="-78"/>
                        </a:rPr>
                        <a:t>برنامه‌ها و سفرهاي زيارتي و گردش‌گري</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3.000.000 ريال (داخلي)</a:t>
                      </a:r>
                      <a:endParaRPr lang="en-US" sz="2000" b="1" dirty="0">
                        <a:effectLst/>
                        <a:latin typeface="Calibri"/>
                        <a:ea typeface="Calibri"/>
                        <a:cs typeface="B Zar" panose="00000400000000000000" pitchFamily="2" charset="-78"/>
                      </a:endParaRPr>
                    </a:p>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10.000.000 ريال (خارجي)</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panose="00000400000000000000" pitchFamily="2" charset="-78"/>
                        </a:rPr>
                        <a:t>در سال مشموليت</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3283749072"/>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92344" y="281743"/>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فرهنگ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223805" y="1405800"/>
            <a:ext cx="8712968" cy="5047536"/>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«راتبة دانشجويي»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شامل‌كمك‌هزينة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معيشتي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است‌كه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قبال ماهانه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10 ساعت‌كار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دانشجويي در مؤسسة متبوع به مدّت ن‍ُه‌ماه (دو نيم‌سال) به وي تعلق مي‌يابد. چنانچه دانشجو مشمول اعتبار «آموزش‌ياري»، «پژوهش‌ياري» يا «فن‌ياري» باشد اين راتبه به او تعلق نمي‌يابد.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9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24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«بيمة تكميلي»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بيمه‌اي است‌كه براي جبران بخشي از هزينه‌هاي درماني،‌كه در تعهد بيمه‌گر پايه نبوده، مورد استفاده قرار مي‌گيرد. اين بيمه به مدت يك‌سال (از زمان مشموليت دانشجو) به مشمولان جايزه تعلق مي‌يابد و براي استفاده از آن دانشجو بايد داراي يكي از انواع بيمه‌هاي پايه باشد.</a:t>
            </a:r>
          </a:p>
          <a:p>
            <a:pPr marL="457200" indent="-457200" algn="justLow">
              <a:buSzPct val="130000"/>
              <a:buFont typeface="Arial" panose="020B0604020202020204" pitchFamily="34" charset="0"/>
              <a:buChar char="•"/>
            </a:pPr>
            <a:endParaRPr lang="en-US" sz="9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3951843289"/>
      </p:ext>
    </p:extLst>
  </p:cSld>
  <p:clrMapOvr>
    <a:masterClrMapping/>
  </p:clrMapOvr>
  <p:transition spd="slow">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59208" y="332656"/>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فرهنگ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223805" y="1052736"/>
            <a:ext cx="8712968" cy="5262979"/>
          </a:xfrm>
          <a:prstGeom prst="rect">
            <a:avLst/>
          </a:prstGeom>
          <a:noFill/>
        </p:spPr>
        <p:txBody>
          <a:bodyPr wrap="square" rtlCol="1">
            <a:spAutoFit/>
          </a:bodyPr>
          <a:lstStyle/>
          <a:p>
            <a:pPr marL="457200" indent="-457200" algn="justLow">
              <a:buSzPct val="130000"/>
              <a:buFont typeface="Arial" panose="020B0604020202020204" pitchFamily="34" charset="0"/>
              <a:buChar char="•"/>
            </a:pP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هدية ازدواج»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با هدف ترغيب سنت حسنة تشكيل خانواده اعطا مي‌شود و منوط به ارائة اسناد مثبته مبني بر ازدواج در سال مشموليت دانشجوست</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p>
          <a:p>
            <a:pPr marL="457200" indent="-457200" algn="justLow">
              <a:buSzPct val="130000"/>
              <a:buFont typeface="Arial" panose="020B0604020202020204" pitchFamily="34" charset="0"/>
              <a:buChar char="•"/>
            </a:pP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وديعة اجارة مسكن»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صورت وام قرض‌الحسنه از طريق صندوق‌هاي رفاه دانشجويي وزارت علوم و وزارت بهداشت و صرفاً به دانشجويان متأهل اعطا مي‌شود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p>
          <a:p>
            <a:pPr marL="457200" indent="-457200" algn="justLow">
              <a:buSzPct val="130000"/>
              <a:buFont typeface="Arial" panose="020B0604020202020204" pitchFamily="34" charset="0"/>
              <a:buChar char="•"/>
            </a:pP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«برنامه‌ها و سفرهاي زيارتي وگردش‌گري»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صورت سرانه محاسبه و به صورت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متمركز از طريق معاونت فرهنگي بنياد هزينه مي‌شود</a:t>
            </a:r>
            <a:r>
              <a:rPr lang="fa-IR" sz="2700" b="1" dirty="0">
                <a:solidFill>
                  <a:schemeClr val="bg1"/>
                </a:solidFill>
                <a:effectLst>
                  <a:outerShdw blurRad="38100" dist="38100" dir="2700000" algn="tl">
                    <a:srgbClr val="000000">
                      <a:alpha val="43137"/>
                    </a:srgbClr>
                  </a:outerShdw>
                </a:effectLst>
                <a:cs typeface="B Zar" panose="00000400000000000000" pitchFamily="2" charset="-78"/>
              </a:rPr>
              <a:t>.</a:t>
            </a:r>
            <a:endParaRPr lang="en-US" sz="27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1450409743"/>
      </p:ext>
    </p:extLst>
  </p:cSld>
  <p:clrMapOvr>
    <a:masterClrMapping/>
  </p:clrMapOvr>
  <p:transition spd="slow">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1520" y="24654"/>
            <a:ext cx="8640960" cy="5410200"/>
          </a:xfrm>
        </p:spPr>
        <p:txBody>
          <a:bodyPr>
            <a:noAutofit/>
          </a:bodyPr>
          <a:lstStyle/>
          <a:p>
            <a:pPr marL="0" indent="0" algn="ctr">
              <a:lnSpc>
                <a:spcPct val="150000"/>
              </a:lnSpc>
              <a:buSzPct val="130000"/>
              <a:buNone/>
            </a:pPr>
            <a:endParaRPr lang="fa-IR" sz="4400" b="1" dirty="0" smtClean="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r>
              <a:rPr lang="fa-IR" sz="4000" b="1" dirty="0" smtClean="0">
                <a:solidFill>
                  <a:srgbClr val="FFFF00"/>
                </a:solidFill>
                <a:effectLst>
                  <a:outerShdw blurRad="38100" dist="38100" dir="2700000" algn="tl">
                    <a:srgbClr val="000000">
                      <a:alpha val="43137"/>
                    </a:srgbClr>
                  </a:outerShdw>
                </a:effectLst>
                <a:cs typeface="B Titr" panose="00000700000000000000" pitchFamily="2" charset="-78"/>
              </a:rPr>
              <a:t>جايزه‌هاي تحصيلي</a:t>
            </a:r>
            <a:endParaRPr lang="fa-IR" sz="4000" b="1" dirty="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r>
              <a:rPr lang="en-US" sz="6000" b="1" dirty="0" smtClean="0">
                <a:solidFill>
                  <a:srgbClr val="FFFF00"/>
                </a:solidFill>
                <a:effectLst>
                  <a:outerShdw blurRad="38100" dist="38100" dir="2700000" algn="tl">
                    <a:srgbClr val="000000">
                      <a:alpha val="43137"/>
                    </a:srgbClr>
                  </a:outerShdw>
                </a:effectLst>
                <a:cs typeface="B Titr" panose="00000700000000000000" pitchFamily="2" charset="-78"/>
              </a:rPr>
              <a:t> </a:t>
            </a:r>
            <a:r>
              <a:rPr lang="fa-IR" sz="6000" b="1" dirty="0" smtClean="0">
                <a:solidFill>
                  <a:srgbClr val="FFFF00"/>
                </a:solidFill>
                <a:effectLst>
                  <a:outerShdw blurRad="38100" dist="38100" dir="2700000" algn="tl">
                    <a:srgbClr val="000000">
                      <a:alpha val="43137"/>
                    </a:srgbClr>
                  </a:outerShdw>
                </a:effectLst>
                <a:cs typeface="B Titr" panose="00000700000000000000" pitchFamily="2" charset="-78"/>
              </a:rPr>
              <a:t>دورة دكتري تخصصي</a:t>
            </a:r>
            <a:endParaRPr lang="fa-IR" sz="6000" b="1" spc="-100" dirty="0" smtClean="0">
              <a:solidFill>
                <a:srgbClr val="FFFF00"/>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xmlns="" val="1457999853"/>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250732553"/>
              </p:ext>
            </p:extLst>
          </p:nvPr>
        </p:nvGraphicFramePr>
        <p:xfrm>
          <a:off x="316409" y="908720"/>
          <a:ext cx="8568953" cy="1440160"/>
        </p:xfrm>
        <a:graphic>
          <a:graphicData uri="http://schemas.openxmlformats.org/drawingml/2006/table">
            <a:tbl>
              <a:tblPr rtl="1" firstRow="1" firstCol="1" bandRow="1">
                <a:tableStyleId>{5C22544A-7EE6-4342-B048-85BDC9FD1C3A}</a:tableStyleId>
              </a:tblPr>
              <a:tblGrid>
                <a:gridCol w="3130672"/>
                <a:gridCol w="1981896"/>
                <a:gridCol w="3456385"/>
              </a:tblGrid>
              <a:tr h="432048">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04056">
                <a:tc>
                  <a:txBody>
                    <a:bodyPr/>
                    <a:lstStyle/>
                    <a:p>
                      <a:pPr algn="ctr" rtl="1">
                        <a:lnSpc>
                          <a:spcPct val="115000"/>
                        </a:lnSpc>
                        <a:spcAft>
                          <a:spcPts val="0"/>
                        </a:spcAft>
                      </a:pPr>
                      <a:r>
                        <a:rPr lang="fa-IR" sz="2000" b="1" spc="-20" dirty="0">
                          <a:solidFill>
                            <a:srgbClr val="000000"/>
                          </a:solidFill>
                          <a:effectLst/>
                          <a:latin typeface="Calibri"/>
                          <a:ea typeface="Calibri"/>
                          <a:cs typeface="B Zar"/>
                        </a:rPr>
                        <a:t>اعتبار آموزش‌ياري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9.000.000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smtClean="0">
                          <a:solidFill>
                            <a:srgbClr val="000000"/>
                          </a:solidFill>
                          <a:effectLst/>
                          <a:latin typeface="Calibri"/>
                          <a:ea typeface="Calibri"/>
                          <a:cs typeface="B Zar"/>
                        </a:rPr>
                        <a:t>به طور ماهانه </a:t>
                      </a:r>
                      <a:r>
                        <a:rPr lang="fa-IR" sz="2000" b="1" spc="-20" dirty="0" smtClean="0">
                          <a:solidFill>
                            <a:srgbClr val="000000"/>
                          </a:solidFill>
                          <a:effectLst/>
                          <a:latin typeface="+mn-lt"/>
                          <a:ea typeface="Calibri"/>
                          <a:cs typeface="B Zar"/>
                        </a:rPr>
                        <a:t>(به مدت نُه</a:t>
                      </a:r>
                      <a:r>
                        <a:rPr lang="fa-IR" sz="2000" b="1" spc="-20" baseline="0" dirty="0" smtClean="0">
                          <a:solidFill>
                            <a:srgbClr val="000000"/>
                          </a:solidFill>
                          <a:effectLst/>
                          <a:latin typeface="+mn-lt"/>
                          <a:ea typeface="Calibri"/>
                          <a:cs typeface="B Zar"/>
                        </a:rPr>
                        <a:t> ماه</a:t>
                      </a:r>
                      <a:r>
                        <a:rPr lang="fa-IR" sz="2000" b="1" spc="-20" dirty="0" smtClean="0">
                          <a:solidFill>
                            <a:srgbClr val="000000"/>
                          </a:solidFill>
                          <a:effectLst/>
                          <a:latin typeface="+mn-lt"/>
                          <a:ea typeface="Calibri"/>
                          <a:cs typeface="B Zar"/>
                        </a:rPr>
                        <a:t>)</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56">
                <a:tc>
                  <a:txBody>
                    <a:bodyPr/>
                    <a:lstStyle/>
                    <a:p>
                      <a:pPr algn="ctr" rtl="1">
                        <a:lnSpc>
                          <a:spcPct val="115000"/>
                        </a:lnSpc>
                        <a:spcAft>
                          <a:spcPts val="0"/>
                        </a:spcAft>
                      </a:pPr>
                      <a:r>
                        <a:rPr lang="fa-IR" sz="2000" b="1" spc="-20">
                          <a:solidFill>
                            <a:srgbClr val="000000"/>
                          </a:solidFill>
                          <a:effectLst/>
                          <a:latin typeface="Calibri"/>
                          <a:ea typeface="Calibri"/>
                          <a:cs typeface="B Zar"/>
                        </a:rPr>
                        <a:t>اعتبار توان‌مندي آموزشي</a:t>
                      </a:r>
                      <a:endParaRPr lang="en-US" sz="2000" b="1">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6.000.000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در سال مشموليت</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1691680" y="67851"/>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آموزش</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323528" y="2420888"/>
            <a:ext cx="8568952" cy="5109091"/>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اعتبار «آموزش‌ياري»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كارمزد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دستياري آموزشي دانشجو زيرنظر يكي از اعضاي هيئت‌علمي مؤسسة متبوع و بر اساس </a:t>
            </a:r>
            <a:r>
              <a:rPr lang="fa-IR" sz="2800" b="1" dirty="0">
                <a:ln>
                  <a:solidFill>
                    <a:schemeClr val="bg1"/>
                  </a:solidFill>
                </a:ln>
                <a:solidFill>
                  <a:schemeClr val="bg1"/>
                </a:solidFill>
                <a:effectLst>
                  <a:outerShdw blurRad="38100" dist="38100" dir="2700000" algn="tl">
                    <a:srgbClr val="000000">
                      <a:alpha val="43137"/>
                    </a:srgbClr>
                  </a:outerShdw>
                </a:effectLst>
                <a:cs typeface="B Zar" panose="00000400000000000000" pitchFamily="2" charset="-78"/>
                <a:hlinkClick r:id="rId2" action="ppaction://hlinkfile"/>
              </a:rPr>
              <a:t>قرارداد آموزش‌ياريِ موردتأييد بنياد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هر نيم‌سال تحصيلي اعطا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12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«توان‌مندي آموزشي»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براي شركت دانشجو در دوره‌ها وكارگاه‌هاي آموزشي و با هدف ارتقاي توانايي‌هاي وي در موضوع‌هاي تخصصي مرتبط با تحصيل اعطا مي‌شود. </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14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تصفيه‌حساب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اين بند منوط به ارائة گواهي شركت در كارگاه‌ها و دوره‌هاي آموزشي و تحويل مدارك مثبتة مالي است.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355600" indent="-355600" algn="justLow">
              <a:lnSpc>
                <a:spcPct val="150000"/>
              </a:lnSpc>
              <a:buSzPct val="130000"/>
              <a:buFont typeface="Arial" panose="020B0604020202020204" pitchFamily="34" charset="0"/>
              <a:buChar char="•"/>
            </a:pPr>
            <a:endParaRPr lang="fa-IR" sz="2800" b="1" dirty="0">
              <a:solidFill>
                <a:schemeClr val="bg1"/>
              </a:solidFill>
              <a:cs typeface="B Zar" panose="00000400000000000000" pitchFamily="2" charset="-78"/>
            </a:endParaRPr>
          </a:p>
        </p:txBody>
      </p:sp>
    </p:spTree>
    <p:extLst>
      <p:ext uri="{BB962C8B-B14F-4D97-AF65-F5344CB8AC3E}">
        <p14:creationId xmlns:p14="http://schemas.microsoft.com/office/powerpoint/2010/main" xmlns="" val="143204984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1003" y="116632"/>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xmlns="" val="3179330521"/>
              </p:ext>
            </p:extLst>
          </p:nvPr>
        </p:nvGraphicFramePr>
        <p:xfrm>
          <a:off x="194505" y="980728"/>
          <a:ext cx="8805644" cy="5612816"/>
        </p:xfrm>
        <a:graphic>
          <a:graphicData uri="http://schemas.openxmlformats.org/drawingml/2006/table">
            <a:tbl>
              <a:tblPr rtl="1" firstRow="1" firstCol="1" bandRow="1">
                <a:tableStyleId>{5C22544A-7EE6-4342-B048-85BDC9FD1C3A}</a:tableStyleId>
              </a:tblPr>
              <a:tblGrid>
                <a:gridCol w="2670232"/>
                <a:gridCol w="3783784"/>
                <a:gridCol w="2351628"/>
              </a:tblGrid>
              <a:tr h="432048">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32048">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اعتبار پژوهش‌ياري</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9.000.000 ريال</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solidFill>
                            <a:srgbClr val="000000"/>
                          </a:solidFill>
                          <a:effectLst/>
                          <a:latin typeface="Calibri"/>
                          <a:ea typeface="Calibri"/>
                          <a:cs typeface="B Zar" panose="00000400000000000000" pitchFamily="2" charset="-78"/>
                        </a:rPr>
                        <a:t>به طور ماهانه </a:t>
                      </a:r>
                      <a:r>
                        <a:rPr lang="fa-IR" sz="1600" b="1" spc="-20" dirty="0" smtClean="0">
                          <a:solidFill>
                            <a:srgbClr val="000000"/>
                          </a:solidFill>
                          <a:effectLst/>
                          <a:latin typeface="+mn-lt"/>
                          <a:ea typeface="Calibri"/>
                          <a:cs typeface="B Zar"/>
                        </a:rPr>
                        <a:t>(به مدت نُه</a:t>
                      </a:r>
                      <a:r>
                        <a:rPr lang="fa-IR" sz="1600" b="1" spc="-20" baseline="0" dirty="0" smtClean="0">
                          <a:solidFill>
                            <a:srgbClr val="000000"/>
                          </a:solidFill>
                          <a:effectLst/>
                          <a:latin typeface="+mn-lt"/>
                          <a:ea typeface="Calibri"/>
                          <a:cs typeface="B Zar"/>
                        </a:rPr>
                        <a:t> ماه</a:t>
                      </a:r>
                      <a:r>
                        <a:rPr lang="fa-IR" sz="1600" b="1" spc="-20" dirty="0" smtClean="0">
                          <a:solidFill>
                            <a:srgbClr val="000000"/>
                          </a:solidFill>
                          <a:effectLst/>
                          <a:latin typeface="+mn-lt"/>
                          <a:ea typeface="Calibri"/>
                          <a:cs typeface="B Zar"/>
                        </a:rPr>
                        <a:t>)</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56">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اعتبار ارتباطات علمي</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7.000.000 ريال</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a:solidFill>
                            <a:srgbClr val="000000"/>
                          </a:solidFill>
                          <a:effectLst/>
                          <a:latin typeface="Calibri"/>
                          <a:ea typeface="Calibri"/>
                          <a:cs typeface="B Zar" panose="00000400000000000000" pitchFamily="2" charset="-78"/>
                        </a:rPr>
                        <a:t>در سال مشموليت</a:t>
                      </a:r>
                      <a:endParaRPr lang="en-US" sz="1600" b="1">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792088">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اعتبار اجراي رسالة دكتري</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30.000.000 ريال (گروه‌هاي فني و علوم پايه)</a:t>
                      </a:r>
                      <a:endParaRPr lang="en-US" sz="1800" b="1" dirty="0">
                        <a:effectLst/>
                        <a:latin typeface="Calibri"/>
                        <a:ea typeface="Calibri"/>
                        <a:cs typeface="B Zar" panose="00000400000000000000" pitchFamily="2" charset="-78"/>
                      </a:endParaRPr>
                    </a:p>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15.000.000 ريال (سايرگروه‌ها)</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a:solidFill>
                            <a:srgbClr val="000000"/>
                          </a:solidFill>
                          <a:effectLst/>
                          <a:latin typeface="Calibri"/>
                          <a:ea typeface="Calibri"/>
                          <a:cs typeface="B Zar" panose="00000400000000000000" pitchFamily="2" charset="-78"/>
                        </a:rPr>
                        <a:t>در سال مشموليت</a:t>
                      </a:r>
                      <a:endParaRPr lang="en-US" sz="1600" b="1">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0080">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اعتبار شركت در مجامع علمي داخلي</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3.000.000 ريال</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rgbClr val="000000"/>
                          </a:solidFill>
                          <a:effectLst/>
                          <a:latin typeface="Calibri"/>
                          <a:ea typeface="Calibri"/>
                          <a:cs typeface="B Zar" panose="00000400000000000000" pitchFamily="2" charset="-78"/>
                        </a:rPr>
                        <a:t>دوبار </a:t>
                      </a:r>
                      <a:r>
                        <a:rPr lang="fa-IR" sz="1600" b="1" spc="-20" dirty="0" smtClean="0">
                          <a:solidFill>
                            <a:srgbClr val="000000"/>
                          </a:solidFill>
                          <a:effectLst/>
                          <a:latin typeface="Calibri"/>
                          <a:ea typeface="Calibri"/>
                          <a:cs typeface="B Zar" panose="00000400000000000000" pitchFamily="2" charset="-78"/>
                        </a:rPr>
                        <a:t>(در </a:t>
                      </a:r>
                      <a:r>
                        <a:rPr lang="fa-IR" sz="1600" b="1" spc="-20" dirty="0">
                          <a:solidFill>
                            <a:srgbClr val="000000"/>
                          </a:solidFill>
                          <a:effectLst/>
                          <a:latin typeface="Calibri"/>
                          <a:ea typeface="Calibri"/>
                          <a:cs typeface="B Zar" panose="00000400000000000000" pitchFamily="2" charset="-78"/>
                        </a:rPr>
                        <a:t>سال </a:t>
                      </a:r>
                      <a:r>
                        <a:rPr lang="fa-IR" sz="1600" b="1" spc="-20" dirty="0" smtClean="0">
                          <a:solidFill>
                            <a:srgbClr val="000000"/>
                          </a:solidFill>
                          <a:effectLst/>
                          <a:latin typeface="Calibri"/>
                          <a:ea typeface="Calibri"/>
                          <a:cs typeface="B Zar" panose="00000400000000000000" pitchFamily="2" charset="-78"/>
                        </a:rPr>
                        <a:t>مشموليت)</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792088">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مجوّز و اعتبار شركت در مجامع علمي خارجي</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25.000.000 ريال</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smtClean="0">
                          <a:solidFill>
                            <a:srgbClr val="000000"/>
                          </a:solidFill>
                          <a:effectLst/>
                          <a:latin typeface="Calibri"/>
                          <a:ea typeface="Calibri"/>
                          <a:cs typeface="B Zar" panose="00000400000000000000" pitchFamily="2" charset="-78"/>
                        </a:rPr>
                        <a:t>يك‌بار (در </a:t>
                      </a:r>
                      <a:r>
                        <a:rPr lang="fa-IR" sz="1600" b="1" spc="-20" dirty="0">
                          <a:solidFill>
                            <a:srgbClr val="000000"/>
                          </a:solidFill>
                          <a:effectLst/>
                          <a:latin typeface="Calibri"/>
                          <a:ea typeface="Calibri"/>
                          <a:cs typeface="B Zar" panose="00000400000000000000" pitchFamily="2" charset="-78"/>
                        </a:rPr>
                        <a:t>سال </a:t>
                      </a:r>
                      <a:r>
                        <a:rPr lang="fa-IR" sz="1600" b="1" spc="-20" dirty="0" smtClean="0">
                          <a:solidFill>
                            <a:srgbClr val="000000"/>
                          </a:solidFill>
                          <a:effectLst/>
                          <a:latin typeface="Calibri"/>
                          <a:ea typeface="Calibri"/>
                          <a:cs typeface="B Zar" panose="00000400000000000000" pitchFamily="2" charset="-78"/>
                        </a:rPr>
                        <a:t>مشموليت)</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7216">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اعتبار اعزام به فرصت مطالعاتي داخلي</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12.000.000 ريال (مجرد)</a:t>
                      </a:r>
                      <a:endParaRPr lang="en-US" sz="1800" b="1" dirty="0">
                        <a:effectLst/>
                        <a:latin typeface="Calibri"/>
                        <a:ea typeface="Calibri"/>
                        <a:cs typeface="B Zar" panose="00000400000000000000" pitchFamily="2" charset="-78"/>
                      </a:endParaRPr>
                    </a:p>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16.000.000 ريال (متأهل)</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rgbClr val="000000"/>
                          </a:solidFill>
                          <a:effectLst/>
                          <a:latin typeface="Calibri"/>
                          <a:ea typeface="Calibri"/>
                          <a:cs typeface="B Zar" panose="00000400000000000000" pitchFamily="2" charset="-78"/>
                        </a:rPr>
                        <a:t>به طور ماهانه </a:t>
                      </a:r>
                      <a:endParaRPr lang="fa-IR" sz="1600" b="1" spc="-20" dirty="0" smtClean="0">
                        <a:solidFill>
                          <a:srgbClr val="000000"/>
                        </a:solidFill>
                        <a:effectLst/>
                        <a:latin typeface="Calibri"/>
                        <a:ea typeface="Calibri"/>
                        <a:cs typeface="B Zar" panose="00000400000000000000" pitchFamily="2" charset="-78"/>
                      </a:endParaRPr>
                    </a:p>
                    <a:p>
                      <a:pPr algn="ctr" rtl="1">
                        <a:lnSpc>
                          <a:spcPct val="115000"/>
                        </a:lnSpc>
                        <a:spcAft>
                          <a:spcPts val="0"/>
                        </a:spcAft>
                      </a:pPr>
                      <a:r>
                        <a:rPr lang="fa-IR" sz="1600" b="1" spc="-20" dirty="0" smtClean="0">
                          <a:solidFill>
                            <a:srgbClr val="000000"/>
                          </a:solidFill>
                          <a:effectLst/>
                          <a:latin typeface="Calibri"/>
                          <a:ea typeface="Calibri"/>
                          <a:cs typeface="B Zar" panose="00000400000000000000" pitchFamily="2" charset="-78"/>
                        </a:rPr>
                        <a:t>(در </a:t>
                      </a:r>
                      <a:r>
                        <a:rPr lang="fa-IR" sz="1600" b="1" spc="-20" dirty="0">
                          <a:solidFill>
                            <a:srgbClr val="000000"/>
                          </a:solidFill>
                          <a:effectLst/>
                          <a:latin typeface="Calibri"/>
                          <a:ea typeface="Calibri"/>
                          <a:cs typeface="B Zar" panose="00000400000000000000" pitchFamily="2" charset="-78"/>
                        </a:rPr>
                        <a:t>سال </a:t>
                      </a:r>
                      <a:r>
                        <a:rPr lang="fa-IR" sz="1600" b="1" spc="-20" dirty="0" smtClean="0">
                          <a:solidFill>
                            <a:srgbClr val="000000"/>
                          </a:solidFill>
                          <a:effectLst/>
                          <a:latin typeface="Calibri"/>
                          <a:ea typeface="Calibri"/>
                          <a:cs typeface="B Zar" panose="00000400000000000000" pitchFamily="2" charset="-78"/>
                        </a:rPr>
                        <a:t>مشموليت)</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862192">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مجوّز و اعتبار اعزام به فرصت مطالعاتي خارجي</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معادل ريالي 1000 دلار (مجرد)</a:t>
                      </a:r>
                      <a:endParaRPr lang="en-US" sz="1800" b="1" dirty="0">
                        <a:effectLst/>
                        <a:latin typeface="Calibri"/>
                        <a:ea typeface="Calibri"/>
                        <a:cs typeface="B Zar" panose="00000400000000000000" pitchFamily="2" charset="-78"/>
                      </a:endParaRPr>
                    </a:p>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معادل ريالي 1400 دلار (متأهل)</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smtClean="0">
                          <a:solidFill>
                            <a:srgbClr val="000000"/>
                          </a:solidFill>
                          <a:effectLst/>
                          <a:latin typeface="Calibri"/>
                          <a:ea typeface="Calibri"/>
                          <a:cs typeface="B Zar" panose="00000400000000000000" pitchFamily="2" charset="-78"/>
                        </a:rPr>
                        <a:t>به طور ماهانه </a:t>
                      </a:r>
                    </a:p>
                    <a:p>
                      <a:pPr algn="ctr" rtl="1">
                        <a:lnSpc>
                          <a:spcPct val="115000"/>
                        </a:lnSpc>
                        <a:spcAft>
                          <a:spcPts val="0"/>
                        </a:spcAft>
                      </a:pPr>
                      <a:r>
                        <a:rPr lang="fa-IR" sz="1600" b="1" spc="-20" dirty="0" smtClean="0">
                          <a:solidFill>
                            <a:srgbClr val="000000"/>
                          </a:solidFill>
                          <a:effectLst/>
                          <a:latin typeface="Calibri"/>
                          <a:ea typeface="Calibri"/>
                          <a:cs typeface="B Zar" panose="00000400000000000000" pitchFamily="2" charset="-78"/>
                        </a:rPr>
                        <a:t>(در </a:t>
                      </a:r>
                      <a:r>
                        <a:rPr lang="fa-IR" sz="1600" b="1" spc="-20" dirty="0">
                          <a:solidFill>
                            <a:srgbClr val="000000"/>
                          </a:solidFill>
                          <a:effectLst/>
                          <a:latin typeface="Calibri"/>
                          <a:ea typeface="Calibri"/>
                          <a:cs typeface="B Zar" panose="00000400000000000000" pitchFamily="2" charset="-78"/>
                        </a:rPr>
                        <a:t>سال </a:t>
                      </a:r>
                      <a:r>
                        <a:rPr lang="fa-IR" sz="1600" b="1" spc="-20" dirty="0" smtClean="0">
                          <a:solidFill>
                            <a:srgbClr val="000000"/>
                          </a:solidFill>
                          <a:effectLst/>
                          <a:latin typeface="Calibri"/>
                          <a:ea typeface="Calibri"/>
                          <a:cs typeface="B Zar" panose="00000400000000000000" pitchFamily="2" charset="-78"/>
                        </a:rPr>
                        <a:t>مشموليت)</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1000">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اعتبار هستة پژوهشي</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800" b="1" spc="-20" dirty="0">
                          <a:solidFill>
                            <a:srgbClr val="000000"/>
                          </a:solidFill>
                          <a:effectLst/>
                          <a:latin typeface="Calibri"/>
                          <a:ea typeface="Calibri"/>
                          <a:cs typeface="B Zar" panose="00000400000000000000" pitchFamily="2" charset="-78"/>
                        </a:rPr>
                        <a:t>100.000.000 ريال</a:t>
                      </a:r>
                      <a:endParaRPr lang="en-US" sz="18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rgbClr val="000000"/>
                          </a:solidFill>
                          <a:effectLst/>
                          <a:latin typeface="Calibri"/>
                          <a:ea typeface="Calibri"/>
                          <a:cs typeface="B Zar" panose="00000400000000000000" pitchFamily="2" charset="-78"/>
                        </a:rPr>
                        <a:t>در سال مشموليت</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2619741380"/>
      </p:ext>
    </p:extLst>
  </p:cSld>
  <p:clrMapOvr>
    <a:masterClrMapping/>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664" y="188640"/>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355973" y="1124744"/>
            <a:ext cx="8489826" cy="6224781"/>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«پژوهش‌ياري»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شامل‌كارمزد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دستياري پژوهشيِ دانشجو زيرنظر يكي از اعضاي هيئت‌علمي مؤسسة متبوع و بر اساس </a:t>
            </a:r>
            <a:r>
              <a:rPr lang="fa-IR" sz="2800" b="1" dirty="0">
                <a:ln>
                  <a:solidFill>
                    <a:schemeClr val="bg1"/>
                  </a:solidFill>
                </a:ln>
                <a:solidFill>
                  <a:schemeClr val="bg1"/>
                </a:solidFill>
                <a:effectLst>
                  <a:outerShdw blurRad="38100" dist="38100" dir="2700000" algn="tl">
                    <a:srgbClr val="000000">
                      <a:alpha val="43137"/>
                    </a:srgbClr>
                  </a:outerShdw>
                </a:effectLst>
                <a:cs typeface="B Zar" panose="00000400000000000000" pitchFamily="2" charset="-78"/>
                <a:hlinkClick r:id="rId2" action="ppaction://hlinkfile"/>
              </a:rPr>
              <a:t>قرارداد پژوهش‌ياريِ موردتأييد بنياد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هر نيم‌سال تحصيلي اعطا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24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«ارتباطات علمي»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«كمك‌هزينة اشتراك نشريات علمي داخلي و خارجي»، «كمك‌هزينة عضويت در انجمن‌هاي علمي داخلي و خارجي» و «تسهيلات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خريدكتاب‌هاي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علمي» است كه بر اساس مدارك مثبتة مالي هر يك قابل تصفيه است.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«اجراي رساله»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منوط به تصويب طرح پيشنهادي رسالة دكتري تخصصيِ دانشجو در مؤسسة </a:t>
            </a:r>
            <a:r>
              <a:rPr lang="fa-IR" sz="2800" b="1" dirty="0">
                <a:solidFill>
                  <a:schemeClr val="bg1"/>
                </a:solidFill>
                <a:cs typeface="B Zar" panose="00000400000000000000" pitchFamily="2" charset="-78"/>
              </a:rPr>
              <a:t>متبوع است كه در سه قسط به وي پرداخت مي‌شود.</a:t>
            </a:r>
            <a:endParaRPr lang="en-US" sz="2800" b="1" dirty="0">
              <a:solidFill>
                <a:schemeClr val="bg1"/>
              </a:solidFill>
              <a:cs typeface="B Zar" panose="00000400000000000000" pitchFamily="2" charset="-78"/>
            </a:endParaRPr>
          </a:p>
          <a:p>
            <a:pPr marL="355600" indent="-355600" algn="justLow">
              <a:lnSpc>
                <a:spcPct val="150000"/>
              </a:lnSpc>
              <a:buSzPct val="130000"/>
              <a:buFont typeface="Arial" panose="020B0604020202020204" pitchFamily="34" charset="0"/>
              <a:buChar char="•"/>
            </a:pPr>
            <a:endParaRPr lang="fa-IR" sz="2800" b="1" dirty="0">
              <a:solidFill>
                <a:schemeClr val="bg1"/>
              </a:solidFill>
              <a:cs typeface="B Zar" panose="00000400000000000000" pitchFamily="2" charset="-78"/>
            </a:endParaRPr>
          </a:p>
        </p:txBody>
      </p:sp>
    </p:spTree>
    <p:extLst>
      <p:ext uri="{BB962C8B-B14F-4D97-AF65-F5344CB8AC3E}">
        <p14:creationId xmlns:p14="http://schemas.microsoft.com/office/powerpoint/2010/main" xmlns="" val="3205991262"/>
      </p:ext>
    </p:extLst>
  </p:cSld>
  <p:clrMapOvr>
    <a:masterClrMapping/>
  </p:clrMapOvr>
  <p:transition spd="slow">
    <p:wheel spokes="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664" y="188640"/>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355973" y="1124744"/>
            <a:ext cx="8489826" cy="5940088"/>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اعتبار «شركت در مجامع علمي داخلي»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منظور شركت دانشجو در كنفرانس‌ها (همراه با ارائة مقاله)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وكارگاه‌هاي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علمي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درون‌كشور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و با هدف تسهيل ارتباطات پژوهشي دانشجو اعطا مي‌شودكه براي هر دانشجو دوبار در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سال و با تأييد استاد راهنما، ارائة گواهي نام‌نويسي در مجمع و اسناد مثبتة مالي قابل پرداخت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است.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16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«مجوّز و 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شركت در مجامع علمي خارجي»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منظور شركت دانشجو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دركنفرانس‌هاي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علمي خارج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ازكشور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(همراه با ارائة مقاله) و با هدف تسهيل ارتباطات پژوهشي دانشجوست كه يك‌بار در سال و بر اساس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تأييد استاد راهنما و اسناد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مثبتة نام‌نويسي در مجمع صادر مي‌شود. </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14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55600" indent="-355600" algn="justLow">
              <a:lnSpc>
                <a:spcPct val="150000"/>
              </a:lnSpc>
              <a:buSzPct val="130000"/>
              <a:buFont typeface="Arial" panose="020B0604020202020204" pitchFamily="34" charset="0"/>
              <a:buChar char="•"/>
            </a:pPr>
            <a:endParaRPr lang="fa-IR" sz="28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365256002"/>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31925" y="188640"/>
            <a:ext cx="7152444" cy="6597352"/>
          </a:xfrm>
          <a:prstGeom prst="ellipse">
            <a:avLst/>
          </a:prstGeom>
          <a:solidFill>
            <a:schemeClr val="bg1"/>
          </a:solidFill>
          <a:ln>
            <a:solidFill>
              <a:srgbClr val="000099"/>
            </a:solidFill>
          </a:ln>
        </p:spPr>
        <p:style>
          <a:lnRef idx="0">
            <a:schemeClr val="accent6"/>
          </a:lnRef>
          <a:fillRef idx="3">
            <a:schemeClr val="accent6"/>
          </a:fillRef>
          <a:effectRef idx="3">
            <a:schemeClr val="accent6"/>
          </a:effectRef>
          <a:fontRef idx="minor">
            <a:schemeClr val="lt1"/>
          </a:fontRef>
        </p:style>
        <p:txBody>
          <a:bodyPr rtlCol="1" anchor="ctr"/>
          <a:lstStyle/>
          <a:p>
            <a:pPr algn="ctr"/>
            <a:endParaRPr lang="fa-IR"/>
          </a:p>
        </p:txBody>
      </p:sp>
      <p:sp>
        <p:nvSpPr>
          <p:cNvPr id="17" name="Circular Arrow 16"/>
          <p:cNvSpPr/>
          <p:nvPr/>
        </p:nvSpPr>
        <p:spPr>
          <a:xfrm rot="9217505">
            <a:off x="2990514" y="1584594"/>
            <a:ext cx="4866037" cy="4831439"/>
          </a:xfrm>
          <a:prstGeom prst="circularArrow">
            <a:avLst>
              <a:gd name="adj1" fmla="val 16723"/>
              <a:gd name="adj2" fmla="val 1841569"/>
              <a:gd name="adj3" fmla="val 2562106"/>
              <a:gd name="adj4" fmla="val 11726970"/>
              <a:gd name="adj5" fmla="val 22281"/>
            </a:avLst>
          </a:prstGeom>
          <a:solidFill>
            <a:srgbClr val="A8F52B"/>
          </a:solidFill>
          <a:effectLst>
            <a:glow rad="1397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2" name="Circular Arrow 11"/>
          <p:cNvSpPr/>
          <p:nvPr/>
        </p:nvSpPr>
        <p:spPr>
          <a:xfrm rot="20527469">
            <a:off x="1149297" y="-417775"/>
            <a:ext cx="7806852" cy="10830926"/>
          </a:xfrm>
          <a:prstGeom prst="circularArrow">
            <a:avLst>
              <a:gd name="adj1" fmla="val 15270"/>
              <a:gd name="adj2" fmla="val 1931339"/>
              <a:gd name="adj3" fmla="val 19096494"/>
              <a:gd name="adj4" fmla="val 15599729"/>
              <a:gd name="adj5" fmla="val 22330"/>
            </a:avLst>
          </a:prstGeom>
          <a:solidFill>
            <a:srgbClr val="00B0F0"/>
          </a:solidFill>
          <a:ln/>
          <a:effectLst>
            <a:glow rad="139700">
              <a:srgbClr val="00B0F0">
                <a:alpha val="40000"/>
              </a:srgbClr>
            </a:glow>
            <a:outerShdw blurRad="50800" dist="50800" dir="5400000" algn="ctr" rotWithShape="0">
              <a:srgbClr val="000000"/>
            </a:outerShdw>
          </a:effectLst>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fa-IR" dirty="0">
              <a:solidFill>
                <a:schemeClr val="tx1"/>
              </a:solidFill>
            </a:endParaRPr>
          </a:p>
        </p:txBody>
      </p:sp>
      <p:sp>
        <p:nvSpPr>
          <p:cNvPr id="2" name="Circular Arrow 1"/>
          <p:cNvSpPr/>
          <p:nvPr/>
        </p:nvSpPr>
        <p:spPr>
          <a:xfrm rot="17252545">
            <a:off x="613918" y="-91695"/>
            <a:ext cx="7290482" cy="7867117"/>
          </a:xfrm>
          <a:prstGeom prst="circularArrow">
            <a:avLst>
              <a:gd name="adj1" fmla="val 17838"/>
              <a:gd name="adj2" fmla="val 3177866"/>
              <a:gd name="adj3" fmla="val 19226215"/>
              <a:gd name="adj4" fmla="val 11001630"/>
              <a:gd name="adj5" fmla="val 18754"/>
            </a:avLst>
          </a:prstGeom>
          <a:ln w="73025" cap="rnd">
            <a:solidFill>
              <a:schemeClr val="accent6">
                <a:lumMod val="60000"/>
                <a:lumOff val="40000"/>
              </a:schemeClr>
            </a:solidFill>
            <a:round/>
          </a:ln>
          <a:effectLst>
            <a:glow rad="304800">
              <a:srgbClr val="FFFF00">
                <a:alpha val="18000"/>
              </a:srgbClr>
            </a:glow>
            <a:innerShdw blurRad="508000" dir="21540000">
              <a:schemeClr val="accent6">
                <a:lumMod val="50000"/>
              </a:schemeClr>
            </a:innerShdw>
            <a:softEdge rad="0"/>
          </a:effectLst>
          <a:scene3d>
            <a:camera prst="orthographicFront">
              <a:rot lat="0" lon="1199977" rev="0"/>
            </a:camera>
            <a:lightRig rig="threePt" dir="t"/>
          </a:scene3d>
          <a:sp3d/>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dirty="0">
              <a:solidFill>
                <a:schemeClr val="tx1"/>
              </a:solidFill>
            </a:endParaRPr>
          </a:p>
        </p:txBody>
      </p:sp>
      <p:sp>
        <p:nvSpPr>
          <p:cNvPr id="21" name="TextBox 20"/>
          <p:cNvSpPr txBox="1"/>
          <p:nvPr/>
        </p:nvSpPr>
        <p:spPr>
          <a:xfrm rot="18341168">
            <a:off x="1642851" y="2172438"/>
            <a:ext cx="908703" cy="523220"/>
          </a:xfrm>
          <a:prstGeom prst="rect">
            <a:avLst/>
          </a:prstGeom>
          <a:noFill/>
        </p:spPr>
        <p:txBody>
          <a:bodyPr wrap="square" rtlCol="1">
            <a:spAutoFit/>
          </a:bodyPr>
          <a:lstStyle/>
          <a:p>
            <a:r>
              <a:rPr lang="fa-IR" sz="2800" dirty="0" smtClean="0">
                <a:cs typeface="B Titr" panose="00000700000000000000" pitchFamily="2" charset="-78"/>
              </a:rPr>
              <a:t>هوش</a:t>
            </a:r>
            <a:endParaRPr lang="fa-IR" sz="2800" dirty="0">
              <a:cs typeface="B Titr" panose="00000700000000000000" pitchFamily="2" charset="-78"/>
            </a:endParaRPr>
          </a:p>
        </p:txBody>
      </p:sp>
      <p:sp>
        <p:nvSpPr>
          <p:cNvPr id="24" name="TextBox 23"/>
          <p:cNvSpPr txBox="1"/>
          <p:nvPr/>
        </p:nvSpPr>
        <p:spPr>
          <a:xfrm rot="16506546">
            <a:off x="1660693" y="2765296"/>
            <a:ext cx="504056" cy="523220"/>
          </a:xfrm>
          <a:prstGeom prst="rect">
            <a:avLst/>
          </a:prstGeom>
          <a:noFill/>
        </p:spPr>
        <p:txBody>
          <a:bodyPr wrap="square" rtlCol="1">
            <a:spAutoFit/>
          </a:bodyPr>
          <a:lstStyle/>
          <a:p>
            <a:r>
              <a:rPr lang="fa-IR" sz="2800" dirty="0" smtClean="0">
                <a:cs typeface="B Titr" panose="00000700000000000000" pitchFamily="2" charset="-78"/>
              </a:rPr>
              <a:t>و</a:t>
            </a:r>
            <a:endParaRPr lang="fa-IR" sz="2800" dirty="0">
              <a:cs typeface="B Titr" panose="00000700000000000000" pitchFamily="2" charset="-78"/>
            </a:endParaRPr>
          </a:p>
        </p:txBody>
      </p:sp>
      <p:sp>
        <p:nvSpPr>
          <p:cNvPr id="25" name="TextBox 24"/>
          <p:cNvSpPr txBox="1"/>
          <p:nvPr/>
        </p:nvSpPr>
        <p:spPr>
          <a:xfrm rot="15939139">
            <a:off x="1258106" y="3477264"/>
            <a:ext cx="1309229" cy="523220"/>
          </a:xfrm>
          <a:prstGeom prst="rect">
            <a:avLst/>
          </a:prstGeom>
          <a:noFill/>
        </p:spPr>
        <p:txBody>
          <a:bodyPr wrap="square" rtlCol="1">
            <a:spAutoFit/>
          </a:bodyPr>
          <a:lstStyle/>
          <a:p>
            <a:r>
              <a:rPr lang="fa-IR" sz="2800" dirty="0" smtClean="0">
                <a:cs typeface="B Titr" panose="00000700000000000000" pitchFamily="2" charset="-78"/>
              </a:rPr>
              <a:t>استعداد</a:t>
            </a:r>
            <a:endParaRPr lang="fa-IR" sz="2400" dirty="0">
              <a:cs typeface="B Titr" panose="00000700000000000000" pitchFamily="2" charset="-78"/>
            </a:endParaRPr>
          </a:p>
        </p:txBody>
      </p:sp>
      <p:sp>
        <p:nvSpPr>
          <p:cNvPr id="26" name="TextBox 25"/>
          <p:cNvSpPr txBox="1"/>
          <p:nvPr/>
        </p:nvSpPr>
        <p:spPr>
          <a:xfrm rot="13785436">
            <a:off x="1564474" y="4736077"/>
            <a:ext cx="1440160" cy="523220"/>
          </a:xfrm>
          <a:prstGeom prst="rect">
            <a:avLst/>
          </a:prstGeom>
          <a:noFill/>
        </p:spPr>
        <p:txBody>
          <a:bodyPr wrap="square" rtlCol="1">
            <a:spAutoFit/>
          </a:bodyPr>
          <a:lstStyle/>
          <a:p>
            <a:r>
              <a:rPr lang="fa-IR" sz="2800" dirty="0" smtClean="0">
                <a:cs typeface="B Titr" panose="00000700000000000000" pitchFamily="2" charset="-78"/>
              </a:rPr>
              <a:t>برتر</a:t>
            </a:r>
            <a:endParaRPr lang="fa-IR" sz="2800" dirty="0">
              <a:cs typeface="B Titr" panose="00000700000000000000" pitchFamily="2" charset="-78"/>
            </a:endParaRPr>
          </a:p>
        </p:txBody>
      </p:sp>
      <p:sp>
        <p:nvSpPr>
          <p:cNvPr id="27" name="TextBox 26"/>
          <p:cNvSpPr txBox="1"/>
          <p:nvPr/>
        </p:nvSpPr>
        <p:spPr>
          <a:xfrm rot="3063703">
            <a:off x="5845804" y="2482287"/>
            <a:ext cx="1188132" cy="523220"/>
          </a:xfrm>
          <a:prstGeom prst="rect">
            <a:avLst/>
          </a:prstGeom>
          <a:noFill/>
        </p:spPr>
        <p:txBody>
          <a:bodyPr wrap="square" rtlCol="1">
            <a:spAutoFit/>
          </a:bodyPr>
          <a:lstStyle/>
          <a:p>
            <a:r>
              <a:rPr lang="fa-IR" sz="2800" dirty="0" smtClean="0">
                <a:cs typeface="B Titr" panose="00000700000000000000" pitchFamily="2" charset="-78"/>
              </a:rPr>
              <a:t>تخصص</a:t>
            </a:r>
            <a:endParaRPr lang="fa-IR" sz="2800" dirty="0">
              <a:cs typeface="B Titr" panose="00000700000000000000" pitchFamily="2" charset="-78"/>
            </a:endParaRPr>
          </a:p>
        </p:txBody>
      </p:sp>
      <p:sp>
        <p:nvSpPr>
          <p:cNvPr id="28" name="TextBox 27"/>
          <p:cNvSpPr txBox="1"/>
          <p:nvPr/>
        </p:nvSpPr>
        <p:spPr>
          <a:xfrm rot="2133865">
            <a:off x="5762373" y="1955700"/>
            <a:ext cx="498514" cy="523220"/>
          </a:xfrm>
          <a:prstGeom prst="rect">
            <a:avLst/>
          </a:prstGeom>
          <a:noFill/>
        </p:spPr>
        <p:txBody>
          <a:bodyPr wrap="square" rtlCol="1">
            <a:spAutoFit/>
          </a:bodyPr>
          <a:lstStyle/>
          <a:p>
            <a:r>
              <a:rPr lang="fa-IR" sz="2800" dirty="0" smtClean="0">
                <a:cs typeface="B Titr" panose="00000700000000000000" pitchFamily="2" charset="-78"/>
              </a:rPr>
              <a:t>و</a:t>
            </a:r>
            <a:endParaRPr lang="fa-IR" sz="2800" dirty="0">
              <a:cs typeface="B Titr" panose="00000700000000000000" pitchFamily="2" charset="-78"/>
            </a:endParaRPr>
          </a:p>
        </p:txBody>
      </p:sp>
      <p:sp>
        <p:nvSpPr>
          <p:cNvPr id="29" name="TextBox 28"/>
          <p:cNvSpPr txBox="1"/>
          <p:nvPr/>
        </p:nvSpPr>
        <p:spPr>
          <a:xfrm rot="2414362">
            <a:off x="2399184" y="639537"/>
            <a:ext cx="4048257" cy="523220"/>
          </a:xfrm>
          <a:prstGeom prst="rect">
            <a:avLst/>
          </a:prstGeom>
          <a:noFill/>
        </p:spPr>
        <p:txBody>
          <a:bodyPr wrap="square" rtlCol="1">
            <a:spAutoFit/>
          </a:bodyPr>
          <a:lstStyle/>
          <a:p>
            <a:r>
              <a:rPr lang="fa-IR" sz="2800" dirty="0" smtClean="0">
                <a:cs typeface="B Titr" panose="00000700000000000000" pitchFamily="2" charset="-78"/>
              </a:rPr>
              <a:t>خبرگي</a:t>
            </a:r>
            <a:endParaRPr lang="fa-IR" sz="2800" dirty="0">
              <a:cs typeface="B Titr" panose="00000700000000000000" pitchFamily="2" charset="-78"/>
            </a:endParaRPr>
          </a:p>
        </p:txBody>
      </p:sp>
      <p:sp>
        <p:nvSpPr>
          <p:cNvPr id="30" name="TextBox 29"/>
          <p:cNvSpPr txBox="1"/>
          <p:nvPr/>
        </p:nvSpPr>
        <p:spPr>
          <a:xfrm rot="1927190">
            <a:off x="3925418" y="4885243"/>
            <a:ext cx="1565437" cy="523220"/>
          </a:xfrm>
          <a:prstGeom prst="rect">
            <a:avLst/>
          </a:prstGeom>
          <a:noFill/>
        </p:spPr>
        <p:txBody>
          <a:bodyPr wrap="square" rtlCol="1">
            <a:spAutoFit/>
          </a:bodyPr>
          <a:lstStyle/>
          <a:p>
            <a:r>
              <a:rPr lang="fa-IR" sz="2800" dirty="0" smtClean="0">
                <a:cs typeface="B Titr" panose="00000700000000000000" pitchFamily="2" charset="-78"/>
              </a:rPr>
              <a:t>اثرگذاري</a:t>
            </a:r>
            <a:endParaRPr lang="fa-IR" sz="2800" dirty="0">
              <a:cs typeface="B Titr" panose="00000700000000000000" pitchFamily="2" charset="-78"/>
            </a:endParaRPr>
          </a:p>
        </p:txBody>
      </p:sp>
      <p:sp>
        <p:nvSpPr>
          <p:cNvPr id="42" name="24-Point Star 41"/>
          <p:cNvSpPr/>
          <p:nvPr/>
        </p:nvSpPr>
        <p:spPr>
          <a:xfrm>
            <a:off x="4423312" y="2614388"/>
            <a:ext cx="367189" cy="341305"/>
          </a:xfrm>
          <a:prstGeom prst="star2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2" name="24-Point Star 51"/>
          <p:cNvSpPr/>
          <p:nvPr/>
        </p:nvSpPr>
        <p:spPr>
          <a:xfrm>
            <a:off x="4427984" y="2614388"/>
            <a:ext cx="367189" cy="341305"/>
          </a:xfrm>
          <a:prstGeom prst="star2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3" name="24-Point Star 52"/>
          <p:cNvSpPr/>
          <p:nvPr/>
        </p:nvSpPr>
        <p:spPr>
          <a:xfrm>
            <a:off x="4419204" y="2616463"/>
            <a:ext cx="367189" cy="341305"/>
          </a:xfrm>
          <a:prstGeom prst="star2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4" name="24-Point Star 53"/>
          <p:cNvSpPr/>
          <p:nvPr/>
        </p:nvSpPr>
        <p:spPr>
          <a:xfrm>
            <a:off x="4427984" y="2614386"/>
            <a:ext cx="367189" cy="341305"/>
          </a:xfrm>
          <a:prstGeom prst="star2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TextBox 3"/>
          <p:cNvSpPr txBox="1"/>
          <p:nvPr/>
        </p:nvSpPr>
        <p:spPr>
          <a:xfrm>
            <a:off x="2929553" y="5915942"/>
            <a:ext cx="3557166" cy="461665"/>
          </a:xfrm>
          <a:prstGeom prst="rect">
            <a:avLst/>
          </a:prstGeom>
          <a:noFill/>
        </p:spPr>
        <p:txBody>
          <a:bodyPr wrap="square" rtlCol="1">
            <a:spAutoFit/>
          </a:bodyPr>
          <a:lstStyle/>
          <a:p>
            <a:pPr algn="ctr"/>
            <a:r>
              <a:rPr lang="fa-IR" sz="2400" b="1" dirty="0" smtClean="0">
                <a:solidFill>
                  <a:srgbClr val="002060"/>
                </a:solidFill>
                <a:cs typeface="B Zar" panose="00000400000000000000" pitchFamily="2" charset="-78"/>
              </a:rPr>
              <a:t>گفتمان نظام اسلامي</a:t>
            </a:r>
            <a:endParaRPr lang="fa-IR" sz="2400" b="1" dirty="0">
              <a:solidFill>
                <a:srgbClr val="002060"/>
              </a:solidFill>
              <a:cs typeface="B Zar" panose="00000400000000000000" pitchFamily="2" charset="-78"/>
            </a:endParaRPr>
          </a:p>
        </p:txBody>
      </p:sp>
      <p:sp>
        <p:nvSpPr>
          <p:cNvPr id="31" name="24-Point Star 30"/>
          <p:cNvSpPr/>
          <p:nvPr/>
        </p:nvSpPr>
        <p:spPr>
          <a:xfrm>
            <a:off x="4427984" y="2629384"/>
            <a:ext cx="367189" cy="341305"/>
          </a:xfrm>
          <a:prstGeom prst="star2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2" name="24-Point Star 31"/>
          <p:cNvSpPr/>
          <p:nvPr/>
        </p:nvSpPr>
        <p:spPr>
          <a:xfrm>
            <a:off x="4422413" y="2629384"/>
            <a:ext cx="367189" cy="341305"/>
          </a:xfrm>
          <a:prstGeom prst="star2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3" name="24-Point Star 32"/>
          <p:cNvSpPr/>
          <p:nvPr/>
        </p:nvSpPr>
        <p:spPr>
          <a:xfrm>
            <a:off x="4415604" y="2614385"/>
            <a:ext cx="367189" cy="341305"/>
          </a:xfrm>
          <a:prstGeom prst="star2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4" name="24-Point Star 33"/>
          <p:cNvSpPr/>
          <p:nvPr/>
        </p:nvSpPr>
        <p:spPr>
          <a:xfrm>
            <a:off x="4415603" y="2614384"/>
            <a:ext cx="367189" cy="341305"/>
          </a:xfrm>
          <a:prstGeom prst="star2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5" name="24-Point Star 34"/>
          <p:cNvSpPr/>
          <p:nvPr/>
        </p:nvSpPr>
        <p:spPr>
          <a:xfrm>
            <a:off x="4415602" y="2629383"/>
            <a:ext cx="367189" cy="341305"/>
          </a:xfrm>
          <a:prstGeom prst="star2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6" name="24-Point Star 35"/>
          <p:cNvSpPr/>
          <p:nvPr/>
        </p:nvSpPr>
        <p:spPr>
          <a:xfrm>
            <a:off x="4423312" y="2629382"/>
            <a:ext cx="367189" cy="341305"/>
          </a:xfrm>
          <a:prstGeom prst="star2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7" name="24-Point Star 36"/>
          <p:cNvSpPr/>
          <p:nvPr/>
        </p:nvSpPr>
        <p:spPr>
          <a:xfrm>
            <a:off x="4415601" y="2629381"/>
            <a:ext cx="367189" cy="341305"/>
          </a:xfrm>
          <a:prstGeom prst="star2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xmlns="" val="16982088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1000"/>
                                        <p:tgtEl>
                                          <p:spTgt spid="24"/>
                                        </p:tgtEl>
                                      </p:cBhvr>
                                    </p:animEffect>
                                    <p:anim calcmode="lin" valueType="num">
                                      <p:cBhvr>
                                        <p:cTn id="18" dur="1000" fill="hold"/>
                                        <p:tgtEl>
                                          <p:spTgt spid="24"/>
                                        </p:tgtEl>
                                        <p:attrNameLst>
                                          <p:attrName>ppt_x</p:attrName>
                                        </p:attrNameLst>
                                      </p:cBhvr>
                                      <p:tavLst>
                                        <p:tav tm="0">
                                          <p:val>
                                            <p:strVal val="#ppt_x"/>
                                          </p:val>
                                        </p:tav>
                                        <p:tav tm="100000">
                                          <p:val>
                                            <p:strVal val="#ppt_x"/>
                                          </p:val>
                                        </p:tav>
                                      </p:tavLst>
                                    </p:anim>
                                    <p:anim calcmode="lin" valueType="num">
                                      <p:cBhvr>
                                        <p:cTn id="19" dur="1000" fill="hold"/>
                                        <p:tgtEl>
                                          <p:spTgt spid="2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000"/>
                                        <p:tgtEl>
                                          <p:spTgt spid="26"/>
                                        </p:tgtEl>
                                      </p:cBhvr>
                                    </p:animEffect>
                                    <p:anim calcmode="lin" valueType="num">
                                      <p:cBhvr>
                                        <p:cTn id="28" dur="1000" fill="hold"/>
                                        <p:tgtEl>
                                          <p:spTgt spid="26"/>
                                        </p:tgtEl>
                                        <p:attrNameLst>
                                          <p:attrName>ppt_x</p:attrName>
                                        </p:attrNameLst>
                                      </p:cBhvr>
                                      <p:tavLst>
                                        <p:tav tm="0">
                                          <p:val>
                                            <p:strVal val="#ppt_x"/>
                                          </p:val>
                                        </p:tav>
                                        <p:tav tm="100000">
                                          <p:val>
                                            <p:strVal val="#ppt_x"/>
                                          </p:val>
                                        </p:tav>
                                      </p:tavLst>
                                    </p:anim>
                                    <p:anim calcmode="lin" valueType="num">
                                      <p:cBhvr>
                                        <p:cTn id="2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1000"/>
                                        <p:tgtEl>
                                          <p:spTgt spid="28"/>
                                        </p:tgtEl>
                                      </p:cBhvr>
                                    </p:animEffect>
                                    <p:anim calcmode="lin" valueType="num">
                                      <p:cBhvr>
                                        <p:cTn id="45" dur="1000" fill="hold"/>
                                        <p:tgtEl>
                                          <p:spTgt spid="28"/>
                                        </p:tgtEl>
                                        <p:attrNameLst>
                                          <p:attrName>ppt_x</p:attrName>
                                        </p:attrNameLst>
                                      </p:cBhvr>
                                      <p:tavLst>
                                        <p:tav tm="0">
                                          <p:val>
                                            <p:strVal val="#ppt_x"/>
                                          </p:val>
                                        </p:tav>
                                        <p:tav tm="100000">
                                          <p:val>
                                            <p:strVal val="#ppt_x"/>
                                          </p:val>
                                        </p:tav>
                                      </p:tavLst>
                                    </p:anim>
                                    <p:anim calcmode="lin" valueType="num">
                                      <p:cBhvr>
                                        <p:cTn id="46" dur="1000" fill="hold"/>
                                        <p:tgtEl>
                                          <p:spTgt spid="2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1000"/>
                                        <p:tgtEl>
                                          <p:spTgt spid="30"/>
                                        </p:tgtEl>
                                      </p:cBhvr>
                                    </p:animEffect>
                                    <p:anim calcmode="lin" valueType="num">
                                      <p:cBhvr>
                                        <p:cTn id="62" dur="1000" fill="hold"/>
                                        <p:tgtEl>
                                          <p:spTgt spid="30"/>
                                        </p:tgtEl>
                                        <p:attrNameLst>
                                          <p:attrName>ppt_x</p:attrName>
                                        </p:attrNameLst>
                                      </p:cBhvr>
                                      <p:tavLst>
                                        <p:tav tm="0">
                                          <p:val>
                                            <p:strVal val="#ppt_x"/>
                                          </p:val>
                                        </p:tav>
                                        <p:tav tm="100000">
                                          <p:val>
                                            <p:strVal val="#ppt_x"/>
                                          </p:val>
                                        </p:tav>
                                      </p:tavLst>
                                    </p:anim>
                                    <p:anim calcmode="lin" valueType="num">
                                      <p:cBhvr>
                                        <p:cTn id="6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500"/>
                                        <p:tgtEl>
                                          <p:spTgt spid="42"/>
                                        </p:tgtEl>
                                      </p:cBhvr>
                                    </p:animEffect>
                                  </p:childTnLst>
                                </p:cTn>
                              </p:par>
                            </p:childTnLst>
                          </p:cTn>
                        </p:par>
                        <p:par>
                          <p:cTn id="69" fill="hold">
                            <p:stCondLst>
                              <p:cond delay="500"/>
                            </p:stCondLst>
                            <p:childTnLst>
                              <p:par>
                                <p:cTn id="70" presetID="10" presetClass="entr" presetSubtype="0" fill="hold" grpId="0" nodeType="after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fade">
                                      <p:cBhvr>
                                        <p:cTn id="72" dur="500"/>
                                        <p:tgtEl>
                                          <p:spTgt spid="52"/>
                                        </p:tgtEl>
                                      </p:cBhvr>
                                    </p:animEffect>
                                  </p:childTnLst>
                                </p:cTn>
                              </p:par>
                            </p:childTnLst>
                          </p:cTn>
                        </p:par>
                        <p:par>
                          <p:cTn id="73" fill="hold">
                            <p:stCondLst>
                              <p:cond delay="1000"/>
                            </p:stCondLst>
                            <p:childTnLst>
                              <p:par>
                                <p:cTn id="74" presetID="10" presetClass="entr" presetSubtype="0" fill="hold" grpId="0" nodeType="after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fade">
                                      <p:cBhvr>
                                        <p:cTn id="76" dur="500"/>
                                        <p:tgtEl>
                                          <p:spTgt spid="53"/>
                                        </p:tgtEl>
                                      </p:cBhvr>
                                    </p:animEffect>
                                  </p:childTnLst>
                                </p:cTn>
                              </p:par>
                            </p:childTnLst>
                          </p:cTn>
                        </p:par>
                        <p:par>
                          <p:cTn id="77" fill="hold">
                            <p:stCondLst>
                              <p:cond delay="1500"/>
                            </p:stCondLst>
                            <p:childTnLst>
                              <p:par>
                                <p:cTn id="78" presetID="10" presetClass="entr" presetSubtype="0"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Effect transition="in" filter="fade">
                                      <p:cBhvr>
                                        <p:cTn id="80" dur="500"/>
                                        <p:tgtEl>
                                          <p:spTgt spid="54"/>
                                        </p:tgtEl>
                                      </p:cBhvr>
                                    </p:animEffect>
                                  </p:childTnLst>
                                </p:cTn>
                              </p:par>
                            </p:childTnLst>
                          </p:cTn>
                        </p:par>
                        <p:par>
                          <p:cTn id="81" fill="hold">
                            <p:stCondLst>
                              <p:cond delay="2000"/>
                            </p:stCondLst>
                            <p:childTnLst>
                              <p:par>
                                <p:cTn id="82" presetID="10" presetClass="entr" presetSubtype="0" fill="hold" grpId="0" nodeType="after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fade">
                                      <p:cBhvr>
                                        <p:cTn id="84" dur="500"/>
                                        <p:tgtEl>
                                          <p:spTgt spid="31"/>
                                        </p:tgtEl>
                                      </p:cBhvr>
                                    </p:animEffect>
                                  </p:childTnLst>
                                </p:cTn>
                              </p:par>
                            </p:childTnLst>
                          </p:cTn>
                        </p:par>
                        <p:par>
                          <p:cTn id="85" fill="hold">
                            <p:stCondLst>
                              <p:cond delay="2500"/>
                            </p:stCondLst>
                            <p:childTnLst>
                              <p:par>
                                <p:cTn id="86" presetID="10" presetClass="entr" presetSubtype="0"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500"/>
                                        <p:tgtEl>
                                          <p:spTgt spid="32"/>
                                        </p:tgtEl>
                                      </p:cBhvr>
                                    </p:animEffect>
                                  </p:childTnLst>
                                </p:cTn>
                              </p:par>
                            </p:childTnLst>
                          </p:cTn>
                        </p:par>
                        <p:par>
                          <p:cTn id="89" fill="hold">
                            <p:stCondLst>
                              <p:cond delay="3000"/>
                            </p:stCondLst>
                            <p:childTnLst>
                              <p:par>
                                <p:cTn id="90" presetID="10" presetClass="entr" presetSubtype="0"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fade">
                                      <p:cBhvr>
                                        <p:cTn id="92" dur="500"/>
                                        <p:tgtEl>
                                          <p:spTgt spid="33"/>
                                        </p:tgtEl>
                                      </p:cBhvr>
                                    </p:animEffect>
                                  </p:childTnLst>
                                </p:cTn>
                              </p:par>
                            </p:childTnLst>
                          </p:cTn>
                        </p:par>
                        <p:par>
                          <p:cTn id="93" fill="hold">
                            <p:stCondLst>
                              <p:cond delay="3500"/>
                            </p:stCondLst>
                            <p:childTnLst>
                              <p:par>
                                <p:cTn id="94" presetID="10"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500"/>
                                        <p:tgtEl>
                                          <p:spTgt spid="34"/>
                                        </p:tgtEl>
                                      </p:cBhvr>
                                    </p:animEffect>
                                  </p:childTnLst>
                                </p:cTn>
                              </p:par>
                            </p:childTnLst>
                          </p:cTn>
                        </p:par>
                        <p:par>
                          <p:cTn id="97" fill="hold">
                            <p:stCondLst>
                              <p:cond delay="4000"/>
                            </p:stCondLst>
                            <p:childTnLst>
                              <p:par>
                                <p:cTn id="98" presetID="10" presetClass="entr" presetSubtype="0" fill="hold" grpId="0" nodeType="after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childTnLst>
                          </p:cTn>
                        </p:par>
                        <p:par>
                          <p:cTn id="101" fill="hold">
                            <p:stCondLst>
                              <p:cond delay="4500"/>
                            </p:stCondLst>
                            <p:childTnLst>
                              <p:par>
                                <p:cTn id="102" presetID="10" presetClass="entr" presetSubtype="0"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Effect transition="in" filter="fade">
                                      <p:cBhvr>
                                        <p:cTn id="104" dur="500"/>
                                        <p:tgtEl>
                                          <p:spTgt spid="36"/>
                                        </p:tgtEl>
                                      </p:cBhvr>
                                    </p:animEffect>
                                  </p:childTnLst>
                                </p:cTn>
                              </p:par>
                            </p:childTnLst>
                          </p:cTn>
                        </p:par>
                        <p:par>
                          <p:cTn id="105" fill="hold">
                            <p:stCondLst>
                              <p:cond delay="5000"/>
                            </p:stCondLst>
                            <p:childTnLst>
                              <p:par>
                                <p:cTn id="106" presetID="10" presetClass="entr" presetSubtype="0" fill="hold" grpId="0" nodeType="after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fade">
                                      <p:cBhvr>
                                        <p:cTn id="108" dur="500"/>
                                        <p:tgtEl>
                                          <p:spTgt spid="37"/>
                                        </p:tgtEl>
                                      </p:cBhvr>
                                    </p:animEffect>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4"/>
                                        </p:tgtEl>
                                        <p:attrNameLst>
                                          <p:attrName>style.visibility</p:attrName>
                                        </p:attrNameLst>
                                      </p:cBhvr>
                                      <p:to>
                                        <p:strVal val="visible"/>
                                      </p:to>
                                    </p:set>
                                    <p:animEffect transition="in" filter="fade">
                                      <p:cBhvr>
                                        <p:cTn id="113" dur="1000"/>
                                        <p:tgtEl>
                                          <p:spTgt spid="4"/>
                                        </p:tgtEl>
                                      </p:cBhvr>
                                    </p:animEffect>
                                    <p:anim calcmode="lin" valueType="num">
                                      <p:cBhvr>
                                        <p:cTn id="114" dur="1000" fill="hold"/>
                                        <p:tgtEl>
                                          <p:spTgt spid="4"/>
                                        </p:tgtEl>
                                        <p:attrNameLst>
                                          <p:attrName>ppt_x</p:attrName>
                                        </p:attrNameLst>
                                      </p:cBhvr>
                                      <p:tavLst>
                                        <p:tav tm="0">
                                          <p:val>
                                            <p:strVal val="#ppt_x"/>
                                          </p:val>
                                        </p:tav>
                                        <p:tav tm="100000">
                                          <p:val>
                                            <p:strVal val="#ppt_x"/>
                                          </p:val>
                                        </p:tav>
                                      </p:tavLst>
                                    </p:anim>
                                    <p:anim calcmode="lin" valueType="num">
                                      <p:cBhvr>
                                        <p:cTn id="1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2" grpId="0" animBg="1"/>
      <p:bldP spid="2" grpId="0" animBg="1"/>
      <p:bldP spid="21" grpId="0"/>
      <p:bldP spid="24" grpId="0"/>
      <p:bldP spid="25" grpId="0"/>
      <p:bldP spid="26" grpId="0"/>
      <p:bldP spid="27" grpId="0"/>
      <p:bldP spid="28" grpId="0"/>
      <p:bldP spid="29" grpId="0"/>
      <p:bldP spid="30" grpId="0"/>
      <p:bldP spid="42" grpId="0" animBg="1"/>
      <p:bldP spid="52" grpId="0" animBg="1"/>
      <p:bldP spid="53" grpId="0" animBg="1"/>
      <p:bldP spid="54" grpId="0" animBg="1"/>
      <p:bldP spid="4" grpId="0"/>
      <p:bldP spid="31" grpId="0" animBg="1"/>
      <p:bldP spid="32" grpId="0" animBg="1"/>
      <p:bldP spid="33" grpId="0" animBg="1"/>
      <p:bldP spid="34" grpId="0" animBg="1"/>
      <p:bldP spid="35" grpId="0" animBg="1"/>
      <p:bldP spid="36" grpId="0" animBg="1"/>
      <p:bldP spid="3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5656" y="476672"/>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351124" y="1556792"/>
            <a:ext cx="8489826" cy="4832092"/>
          </a:xfrm>
          <a:prstGeom prst="rect">
            <a:avLst/>
          </a:prstGeom>
          <a:noFill/>
        </p:spPr>
        <p:txBody>
          <a:bodyPr wrap="square" rtlCol="1">
            <a:spAutoFit/>
          </a:bodyPr>
          <a:lstStyle/>
          <a:p>
            <a:pPr marL="342900" indent="-342900" algn="justLow">
              <a:buSzPct val="130000"/>
              <a:buFont typeface="Arial" panose="020B0604020202020204" pitchFamily="34" charset="0"/>
              <a:buChar char="•"/>
            </a:pP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مجوّز مذكور علاوه بركنفرانس‌هاي علمي، به منظور شركت در كارگاه‌ها و دوره‌هاي علمي خارج ازكشور با دعوت‌نامة مجمع، تأييد استاد راهنما و تأييد مؤسسة متبوع نيز صادر مي‌گردد.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endParaRPr lang="fa-IR"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«اعزام به فرصت‌ مطالعاتي داخلي»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منظور ايجاد ارتباط با نهادهاي علمي و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فنّاورانة‌كشور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است‌كه پس از تصويب استفاده از فرصت مطالعاتي در مؤسسة متبوع و پذيرش از نهاد مقصد، به طور ماهانه و حداكثر به مدّت نُه‌ماه به دانشجوي مشمول پرداخت مي‌شود. </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4766892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7257" y="341129"/>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251520" y="1487299"/>
            <a:ext cx="8633724" cy="5370701"/>
          </a:xfrm>
          <a:prstGeom prst="rect">
            <a:avLst/>
          </a:prstGeom>
          <a:noFill/>
        </p:spPr>
        <p:txBody>
          <a:bodyPr wrap="square" rtlCol="1">
            <a:spAutoFit/>
          </a:bodyPr>
          <a:lstStyle/>
          <a:p>
            <a:pPr marL="342900" indent="-3429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«مجوز و اعتبار اعزام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به فرصت مطالعاتي </a:t>
            </a: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خارجي»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به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منظور ايجاد ارتباط با نهادهاي علمي و فنّاورانة خارج ازكشور است كه پس از تصويب فرصت مطالعاتي در مؤسسة متبوع و پذيرش از نهاد مقصد، به طور ماهانه و حداكثر به مدّت نُه‌ماه به دانشجوي مشمول پرداخت مي‌شود. </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اولويت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نهاد مقصد با مؤسسه‌هاي معتبر با رتبة كمتر از 200 در رتبه‌بندي‌هاي جهاني و اولويت موضوع فرصت مطالعاتي، موضوع‌هاي اولويت‌داركشور (بر اساس فهرست‌هاي ستادهاي راهبردي توسعة فنّاوري معاونت علمي و فنّاوري رياست جمهوري) است. </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algn="justLow">
              <a:buSzPct val="130000"/>
            </a:pPr>
            <a:endParaRPr lang="en-US" sz="7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791949585"/>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7954" y="332656"/>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پژوهش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6" name="TextBox 5"/>
          <p:cNvSpPr txBox="1"/>
          <p:nvPr/>
        </p:nvSpPr>
        <p:spPr>
          <a:xfrm>
            <a:off x="351124" y="1700808"/>
            <a:ext cx="8489826" cy="4678204"/>
          </a:xfrm>
          <a:prstGeom prst="rect">
            <a:avLst/>
          </a:prstGeom>
          <a:noFill/>
        </p:spPr>
        <p:txBody>
          <a:bodyPr wrap="square" rtlCol="1">
            <a:spAutoFit/>
          </a:bodyPr>
          <a:lstStyle/>
          <a:p>
            <a:pPr marL="342900" indent="-342900" algn="justLow">
              <a:buSzPct val="130000"/>
              <a:buFont typeface="Arial" panose="020B0604020202020204" pitchFamily="34" charset="0"/>
              <a:buChar char="•"/>
            </a:pP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صورت بهره‌مندي دانشجو از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اعتبار فرصت مطالعاتي داخلي/خارجي،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دانشجو مجاز نيست از اعتبارات «آموزش‌ياري»، «پژوهش‌ياري» و «فن‌ياري» استفاده‌كند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p>
          <a:p>
            <a:pPr marL="342900" indent="-342900" algn="justLow">
              <a:buSzPct val="130000"/>
              <a:buFont typeface="Arial" panose="020B0604020202020204" pitchFamily="34" charset="0"/>
              <a:buChar char="•"/>
            </a:pPr>
            <a:endParaRPr lang="fa-IR"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پرداخت اضافه مبلغ مربوط به اعتبار فرصت مطالعاتي داخلي / خارجي در صورتي ممكن است‌كه همسر دانشجو در سفر او را همراهي كند.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buSzPct val="130000"/>
            </a:pPr>
            <a:endParaRPr lang="en-US" b="1" dirty="0">
              <a:solidFill>
                <a:schemeClr val="bg1"/>
              </a:solidFill>
              <a:effectLst>
                <a:outerShdw blurRad="38100" dist="38100" dir="2700000" algn="tl">
                  <a:srgbClr val="000000">
                    <a:alpha val="43137"/>
                  </a:srgbClr>
                </a:outerShdw>
              </a:effectLst>
              <a:cs typeface="B Zar" panose="00000400000000000000" pitchFamily="2" charset="-78"/>
            </a:endParaRPr>
          </a:p>
          <a:p>
            <a:pPr marL="342900" indent="-3429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اعتبار«هستة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پژوهشي»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منظورتشكيل«گروه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پژوهشي دانشجويي» مطابق مقررات مؤسسه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به‌گروهي‌كه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دست‌كم يكي از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اعضاي‌گروه</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 دانشجوي مشمول اين‌ آيين‌نامه باشد، تعلق مي‌يابد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379328668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4562" y="260647"/>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فنّاوري</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xmlns="" val="2141569471"/>
              </p:ext>
            </p:extLst>
          </p:nvPr>
        </p:nvGraphicFramePr>
        <p:xfrm>
          <a:off x="434980" y="1245532"/>
          <a:ext cx="8419658" cy="3209101"/>
        </p:xfrm>
        <a:graphic>
          <a:graphicData uri="http://schemas.openxmlformats.org/drawingml/2006/table">
            <a:tbl>
              <a:tblPr rtl="1" firstRow="1" firstCol="1" bandRow="1">
                <a:tableStyleId>{5C22544A-7EE6-4342-B048-85BDC9FD1C3A}</a:tableStyleId>
              </a:tblPr>
              <a:tblGrid>
                <a:gridCol w="3450003"/>
                <a:gridCol w="1855888"/>
                <a:gridCol w="3113767"/>
              </a:tblGrid>
              <a:tr h="616813">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895355">
                <a:tc>
                  <a:txBody>
                    <a:bodyPr/>
                    <a:lstStyle/>
                    <a:p>
                      <a:pPr algn="ctr" rtl="1">
                        <a:lnSpc>
                          <a:spcPct val="115000"/>
                        </a:lnSpc>
                        <a:spcAft>
                          <a:spcPts val="0"/>
                        </a:spcAft>
                      </a:pPr>
                      <a:r>
                        <a:rPr lang="fa-IR" sz="2000" b="1" spc="-20" dirty="0">
                          <a:solidFill>
                            <a:srgbClr val="000000"/>
                          </a:solidFill>
                          <a:effectLst/>
                          <a:latin typeface="Calibri"/>
                          <a:ea typeface="Calibri"/>
                          <a:cs typeface="B Zar"/>
                        </a:rPr>
                        <a:t>اعتبار فن‌ياري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9.000.000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به طور ماهانه </a:t>
                      </a:r>
                      <a:r>
                        <a:rPr lang="fa-IR" sz="2000" b="1" spc="-20" dirty="0" smtClean="0">
                          <a:solidFill>
                            <a:srgbClr val="000000"/>
                          </a:solidFill>
                          <a:effectLst/>
                          <a:latin typeface="+mn-lt"/>
                          <a:ea typeface="Calibri"/>
                          <a:cs typeface="B Zar"/>
                        </a:rPr>
                        <a:t>(به مدت نُه</a:t>
                      </a:r>
                      <a:r>
                        <a:rPr lang="fa-IR" sz="2000" b="1" spc="-20" baseline="0" dirty="0" smtClean="0">
                          <a:solidFill>
                            <a:srgbClr val="000000"/>
                          </a:solidFill>
                          <a:effectLst/>
                          <a:latin typeface="+mn-lt"/>
                          <a:ea typeface="Calibri"/>
                          <a:cs typeface="B Zar"/>
                        </a:rPr>
                        <a:t> ماه</a:t>
                      </a:r>
                      <a:r>
                        <a:rPr lang="fa-IR" sz="2000" b="1" spc="-20" dirty="0" smtClean="0">
                          <a:solidFill>
                            <a:srgbClr val="000000"/>
                          </a:solidFill>
                          <a:effectLst/>
                          <a:latin typeface="+mn-lt"/>
                          <a:ea typeface="Calibri"/>
                          <a:cs typeface="B Zar"/>
                        </a:rPr>
                        <a:t>)</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64096">
                <a:tc>
                  <a:txBody>
                    <a:bodyPr/>
                    <a:lstStyle/>
                    <a:p>
                      <a:pPr algn="ctr" rtl="1">
                        <a:lnSpc>
                          <a:spcPct val="115000"/>
                        </a:lnSpc>
                        <a:spcAft>
                          <a:spcPts val="0"/>
                        </a:spcAft>
                      </a:pPr>
                      <a:r>
                        <a:rPr lang="fa-IR" sz="2000" b="1" spc="-20">
                          <a:solidFill>
                            <a:srgbClr val="000000"/>
                          </a:solidFill>
                          <a:effectLst/>
                          <a:latin typeface="Calibri"/>
                          <a:ea typeface="Calibri"/>
                          <a:cs typeface="B Zar"/>
                        </a:rPr>
                        <a:t>اعتبار توان‌مندي‌كارآفريني</a:t>
                      </a:r>
                      <a:endParaRPr lang="en-US" sz="2000" b="1">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6.000.000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a:solidFill>
                            <a:srgbClr val="000000"/>
                          </a:solidFill>
                          <a:effectLst/>
                          <a:latin typeface="Calibri"/>
                          <a:ea typeface="Calibri"/>
                          <a:cs typeface="B Zar"/>
                        </a:rPr>
                        <a:t>در سال مشموليت</a:t>
                      </a:r>
                      <a:endParaRPr lang="en-US" sz="2000" b="1">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832837">
                <a:tc>
                  <a:txBody>
                    <a:bodyPr/>
                    <a:lstStyle/>
                    <a:p>
                      <a:pPr algn="ctr" rtl="1">
                        <a:lnSpc>
                          <a:spcPct val="115000"/>
                        </a:lnSpc>
                        <a:spcAft>
                          <a:spcPts val="0"/>
                        </a:spcAft>
                      </a:pPr>
                      <a:r>
                        <a:rPr lang="fa-IR" sz="2000" b="1" spc="-20">
                          <a:solidFill>
                            <a:srgbClr val="000000"/>
                          </a:solidFill>
                          <a:effectLst/>
                          <a:latin typeface="Calibri"/>
                          <a:ea typeface="Calibri"/>
                          <a:cs typeface="B Zar"/>
                        </a:rPr>
                        <a:t>اعتبار هستة فنّاوري وكارآفريني</a:t>
                      </a:r>
                      <a:endParaRPr lang="en-US" sz="2000" b="1">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100.000.000 ريال</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در سال مشموليت</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51520" y="4869160"/>
            <a:ext cx="8496944" cy="2246769"/>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اعتبار «فن‌ياري»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كارمزد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دستياري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فنّاورانة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دانشجو در شركت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زايشي يكي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از اعضاي هيئت‌علمي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مؤسسة متبوع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و بر اساس </a:t>
            </a:r>
            <a:r>
              <a:rPr lang="fa-IR" sz="2800" b="1" dirty="0">
                <a:ln>
                  <a:solidFill>
                    <a:schemeClr val="bg1"/>
                  </a:solidFill>
                </a:ln>
                <a:solidFill>
                  <a:schemeClr val="bg1"/>
                </a:solidFill>
                <a:effectLst>
                  <a:outerShdw blurRad="38100" dist="38100" dir="2700000" algn="tl">
                    <a:srgbClr val="000000">
                      <a:alpha val="43137"/>
                    </a:srgbClr>
                  </a:outerShdw>
                </a:effectLst>
                <a:cs typeface="B Zar" panose="00000400000000000000" pitchFamily="2" charset="-78"/>
                <a:hlinkClick r:id="rId2" action="ppaction://hlinkfile"/>
              </a:rPr>
              <a:t>قرارداد فن‌ياريِ موردتأييد بنياد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هر نيم‌سال تحصيلي اعطا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endParaRPr lang="fa-IR"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358364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664" y="375460"/>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فنّاوري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244402" y="1628800"/>
            <a:ext cx="8712968" cy="5262979"/>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a:t>
            </a: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توان‌مندي‌كارآفريني</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براي شركت دانشجو در دوره‌هاي آموزشي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راه‌اندازي‌كسب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‌وكار، تجاري‌سازي، حقوق مالكيت فكري و مشابه آن با هدف ارتقاي توانايي‌هاي وي در زمينة نوآوري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وكارآفريني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است. </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تصفيه‌حساب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اين بند منوط به ارائة گواهي شركت در كارگاه‌ها و دوره‌هاي آموزشي و تحويل مدارك مثبتة مالي است.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2800" b="1" dirty="0">
              <a:solidFill>
                <a:srgbClr val="FFFF00"/>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«هستة فنّاوري </a:t>
            </a: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وكارآفريني</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منظور ايجاد شركتي نوپاي دانش‌بنيان (شركت زايشي از مؤسسة متبوع) است كه يكي از اعضاي هيئت‌مديرة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آن،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دانشجوي مشمول آيين‌نامه باشد.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r>
              <a:rPr lang="fa-IR" sz="2800" b="1" dirty="0">
                <a:solidFill>
                  <a:schemeClr val="bg1"/>
                </a:solidFill>
                <a:effectLst>
                  <a:outerShdw blurRad="38100" dist="38100" dir="2700000" algn="tl">
                    <a:srgbClr val="000000">
                      <a:alpha val="43137"/>
                    </a:srgbClr>
                  </a:outerShdw>
                </a:effectLst>
                <a:cs typeface="B Zar" panose="00000400000000000000" pitchFamily="2" charset="-78"/>
              </a:rPr>
              <a:t> </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xmlns="" val="16786205"/>
      </p:ext>
    </p:extLst>
  </p:cSld>
  <p:clrMapOvr>
    <a:masterClrMapping/>
  </p:clrMapOvr>
  <p:transition spd="slow">
    <p:cover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4420" y="404664"/>
            <a:ext cx="5832648" cy="984885"/>
          </a:xfrm>
          <a:prstGeom prst="rect">
            <a:avLst/>
          </a:prstGeom>
          <a:noFill/>
        </p:spPr>
        <p:txBody>
          <a:bodyPr wrap="square" rtlCol="1">
            <a:spAutoFit/>
          </a:bodyPr>
          <a:lstStyle/>
          <a:p>
            <a:pPr algn="ct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يادآوري</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234260" y="1700808"/>
            <a:ext cx="8712968" cy="4401205"/>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دانشجو مجاز است از بين سه اعتبار «آموزش‌ياري»، «پژوهش‌ياري» و «فن‌ياري» فقط از يكي و از بين دو اعتبار «هستة پژوهشي» و «هستة فنّاوري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وكارآفريني</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 نيز فقط از يكي بهره‌مند 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در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صورت بهره‌مندي دانشجو از اعتبار «آموزش‌ياري»، «پژوهش‌ياري»، «فن‌ياري» يا «فرصت مطالعاتي داخلي يا خارجي»، بيمة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اشتغال (بازنشستگي)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نيز در مدّت بهره‌مندي دانشجو از اين جايزه‌ها به او تعلق مي‌يابد.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algn="justLow"/>
            <a:endParaRPr lang="fa-IR" sz="2800" b="1" dirty="0">
              <a:solidFill>
                <a:schemeClr val="bg1"/>
              </a:solidFill>
              <a:cs typeface="B Zar" panose="00000400000000000000" pitchFamily="2" charset="-78"/>
            </a:endParaRPr>
          </a:p>
        </p:txBody>
      </p:sp>
    </p:spTree>
    <p:extLst>
      <p:ext uri="{BB962C8B-B14F-4D97-AF65-F5344CB8AC3E}">
        <p14:creationId xmlns:p14="http://schemas.microsoft.com/office/powerpoint/2010/main" xmlns="" val="380514405"/>
      </p:ext>
    </p:extLst>
  </p:cSld>
  <p:clrMapOvr>
    <a:masterClrMapping/>
  </p:clrMapOvr>
  <p:transition spd="slow">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3688" y="275693"/>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فرهنگ</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graphicFrame>
        <p:nvGraphicFramePr>
          <p:cNvPr id="6" name="Table 5"/>
          <p:cNvGraphicFramePr>
            <a:graphicFrameLocks noGrp="1"/>
          </p:cNvGraphicFramePr>
          <p:nvPr>
            <p:extLst>
              <p:ext uri="{D42A27DB-BD31-4B8C-83A1-F6EECF244321}">
                <p14:modId xmlns:p14="http://schemas.microsoft.com/office/powerpoint/2010/main" xmlns="" val="2268200717"/>
              </p:ext>
            </p:extLst>
          </p:nvPr>
        </p:nvGraphicFramePr>
        <p:xfrm>
          <a:off x="179512" y="1052736"/>
          <a:ext cx="8675126" cy="5480248"/>
        </p:xfrm>
        <a:graphic>
          <a:graphicData uri="http://schemas.openxmlformats.org/drawingml/2006/table">
            <a:tbl>
              <a:tblPr rtl="1" firstRow="1" firstCol="1" bandRow="1">
                <a:tableStyleId>{5C22544A-7EE6-4342-B048-85BDC9FD1C3A}</a:tableStyleId>
              </a:tblPr>
              <a:tblGrid>
                <a:gridCol w="3495013"/>
                <a:gridCol w="3032080"/>
                <a:gridCol w="2148033"/>
              </a:tblGrid>
              <a:tr h="432048">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تسهيلات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سقف اعتبار</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800" b="1" spc="-20" dirty="0">
                          <a:solidFill>
                            <a:schemeClr val="tx1"/>
                          </a:solidFill>
                          <a:effectLst/>
                          <a:cs typeface="B Titr" panose="00000700000000000000" pitchFamily="2" charset="-78"/>
                        </a:rPr>
                        <a:t>توضيحات</a:t>
                      </a:r>
                      <a:endParaRPr lang="en-US" sz="1800" b="1" dirty="0">
                        <a:solidFill>
                          <a:schemeClr val="tx1"/>
                        </a:solidFill>
                        <a:effectLst/>
                        <a:latin typeface="Calibri"/>
                        <a:ea typeface="Calibri"/>
                        <a:cs typeface="B Titr" panose="000007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36104">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راتبة دانشجويي</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800.000 ريال (مجرد)</a:t>
                      </a:r>
                      <a:endParaRPr lang="en-US" sz="2000" b="1" dirty="0">
                        <a:effectLst/>
                        <a:latin typeface="Calibri"/>
                        <a:ea typeface="Calibri"/>
                        <a:cs typeface="B Zar" panose="00000400000000000000" pitchFamily="2" charset="-78"/>
                      </a:endParaRPr>
                    </a:p>
                    <a:p>
                      <a:pPr algn="ctr" rtl="1">
                        <a:lnSpc>
                          <a:spcPct val="150000"/>
                        </a:lnSpc>
                        <a:spcAft>
                          <a:spcPts val="0"/>
                        </a:spcAft>
                      </a:pPr>
                      <a:r>
                        <a:rPr lang="fa-IR" sz="2000" b="1" spc="-20" dirty="0" smtClean="0">
                          <a:solidFill>
                            <a:srgbClr val="000000"/>
                          </a:solidFill>
                          <a:effectLst/>
                          <a:latin typeface="Calibri"/>
                          <a:ea typeface="Calibri"/>
                          <a:cs typeface="B Zar" panose="00000400000000000000" pitchFamily="2" charset="-78"/>
                        </a:rPr>
                        <a:t>1.200.000 </a:t>
                      </a:r>
                      <a:r>
                        <a:rPr lang="fa-IR" sz="2000" b="1" spc="-20" dirty="0">
                          <a:solidFill>
                            <a:srgbClr val="000000"/>
                          </a:solidFill>
                          <a:effectLst/>
                          <a:latin typeface="Calibri"/>
                          <a:ea typeface="Calibri"/>
                          <a:cs typeface="B Zar" panose="00000400000000000000" pitchFamily="2" charset="-78"/>
                        </a:rPr>
                        <a:t>ريال (متأهل)</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به طور </a:t>
                      </a:r>
                      <a:r>
                        <a:rPr lang="fa-IR" sz="2000" b="1" spc="-20" dirty="0" smtClean="0">
                          <a:solidFill>
                            <a:srgbClr val="000000"/>
                          </a:solidFill>
                          <a:effectLst/>
                          <a:latin typeface="Calibri"/>
                          <a:ea typeface="Calibri"/>
                          <a:cs typeface="B Zar" panose="00000400000000000000" pitchFamily="2" charset="-78"/>
                        </a:rPr>
                        <a:t>ماهانه،</a:t>
                      </a:r>
                      <a:r>
                        <a:rPr lang="fa-IR" sz="2000" b="1" spc="-20" baseline="0" dirty="0" smtClean="0">
                          <a:solidFill>
                            <a:srgbClr val="000000"/>
                          </a:solidFill>
                          <a:effectLst/>
                          <a:latin typeface="Calibri"/>
                          <a:ea typeface="Calibri"/>
                          <a:cs typeface="B Zar" panose="00000400000000000000" pitchFamily="2" charset="-78"/>
                        </a:rPr>
                        <a:t> </a:t>
                      </a:r>
                      <a:r>
                        <a:rPr lang="fa-IR" sz="2000" b="1" spc="-20" dirty="0" smtClean="0">
                          <a:solidFill>
                            <a:srgbClr val="000000"/>
                          </a:solidFill>
                          <a:effectLst/>
                          <a:latin typeface="Calibri"/>
                          <a:ea typeface="Calibri"/>
                          <a:cs typeface="B Zar" panose="00000400000000000000" pitchFamily="2" charset="-78"/>
                        </a:rPr>
                        <a:t>در ازاي 6 ساعت‌كارماهانه </a:t>
                      </a:r>
                    </a:p>
                    <a:p>
                      <a:pPr algn="ctr" rtl="1">
                        <a:lnSpc>
                          <a:spcPct val="150000"/>
                        </a:lnSpc>
                        <a:spcAft>
                          <a:spcPts val="0"/>
                        </a:spcAft>
                      </a:pPr>
                      <a:r>
                        <a:rPr lang="fa-IR" sz="2000" b="1" spc="-20" dirty="0" smtClean="0">
                          <a:solidFill>
                            <a:srgbClr val="000000"/>
                          </a:solidFill>
                          <a:effectLst/>
                          <a:latin typeface="+mn-lt"/>
                          <a:ea typeface="Calibri"/>
                          <a:cs typeface="B Zar"/>
                        </a:rPr>
                        <a:t>(به مدت نُه</a:t>
                      </a:r>
                      <a:r>
                        <a:rPr lang="fa-IR" sz="2000" b="1" spc="-20" baseline="0" dirty="0" smtClean="0">
                          <a:solidFill>
                            <a:srgbClr val="000000"/>
                          </a:solidFill>
                          <a:effectLst/>
                          <a:latin typeface="+mn-lt"/>
                          <a:ea typeface="Calibri"/>
                          <a:cs typeface="B Zar"/>
                        </a:rPr>
                        <a:t> ماه</a:t>
                      </a:r>
                      <a:r>
                        <a:rPr lang="fa-IR" sz="2000" b="1" spc="-20" dirty="0" smtClean="0">
                          <a:solidFill>
                            <a:srgbClr val="000000"/>
                          </a:solidFill>
                          <a:effectLst/>
                          <a:latin typeface="+mn-lt"/>
                          <a:ea typeface="Calibri"/>
                          <a:cs typeface="B Zar"/>
                        </a:rPr>
                        <a:t>)</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54732">
                <a:tc>
                  <a:txBody>
                    <a:bodyPr/>
                    <a:lstStyle/>
                    <a:p>
                      <a:pPr algn="ctr" rtl="1">
                        <a:lnSpc>
                          <a:spcPct val="115000"/>
                        </a:lnSpc>
                        <a:spcAft>
                          <a:spcPts val="0"/>
                        </a:spcAft>
                      </a:pPr>
                      <a:r>
                        <a:rPr lang="fa-IR" sz="2000" b="1" spc="-20" dirty="0">
                          <a:solidFill>
                            <a:srgbClr val="000000"/>
                          </a:solidFill>
                          <a:effectLst/>
                          <a:latin typeface="Calibri"/>
                          <a:ea typeface="Calibri"/>
                          <a:cs typeface="B Zar"/>
                        </a:rPr>
                        <a:t>بيمة تكميلي</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مطابق مقررات بنياد</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2000" b="1" spc="-20" dirty="0">
                          <a:solidFill>
                            <a:srgbClr val="000000"/>
                          </a:solidFill>
                          <a:effectLst/>
                          <a:latin typeface="Calibri"/>
                          <a:ea typeface="Calibri"/>
                          <a:cs typeface="B Zar"/>
                        </a:rPr>
                        <a:t>فرد بايد داراي بيمة پايه باشد.</a:t>
                      </a:r>
                      <a:endParaRPr lang="en-US" sz="20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72616">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هدية ازدواج</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20.000.000 ريال</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در سال مشموليت</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71600">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وديعة اجارة مسكن</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250.000.000 ريال (تهران)</a:t>
                      </a:r>
                      <a:endParaRPr lang="en-US" sz="2000" b="1" dirty="0">
                        <a:effectLst/>
                        <a:latin typeface="Calibri"/>
                        <a:ea typeface="Calibri"/>
                        <a:cs typeface="B Zar" panose="00000400000000000000" pitchFamily="2" charset="-78"/>
                      </a:endParaRPr>
                    </a:p>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150.000.000 ريال (ساير شهرها)</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00000"/>
                        </a:lnSpc>
                        <a:spcAft>
                          <a:spcPts val="0"/>
                        </a:spcAft>
                      </a:pPr>
                      <a:r>
                        <a:rPr lang="fa-IR" sz="2000" b="1" spc="-20" dirty="0" smtClean="0">
                          <a:solidFill>
                            <a:srgbClr val="000000"/>
                          </a:solidFill>
                          <a:effectLst/>
                          <a:latin typeface="Calibri"/>
                          <a:ea typeface="Calibri"/>
                          <a:cs typeface="B Zar" panose="00000400000000000000" pitchFamily="2" charset="-78"/>
                        </a:rPr>
                        <a:t>بهره‌مندي در </a:t>
                      </a:r>
                      <a:r>
                        <a:rPr lang="fa-IR" sz="2000" b="1" spc="-20" dirty="0">
                          <a:solidFill>
                            <a:srgbClr val="000000"/>
                          </a:solidFill>
                          <a:effectLst/>
                          <a:latin typeface="Calibri"/>
                          <a:ea typeface="Calibri"/>
                          <a:cs typeface="B Zar" panose="00000400000000000000" pitchFamily="2" charset="-78"/>
                        </a:rPr>
                        <a:t>سال </a:t>
                      </a:r>
                      <a:r>
                        <a:rPr lang="fa-IR" sz="2000" b="1" spc="-20" dirty="0" smtClean="0">
                          <a:solidFill>
                            <a:srgbClr val="000000"/>
                          </a:solidFill>
                          <a:effectLst/>
                          <a:latin typeface="Calibri"/>
                          <a:ea typeface="Calibri"/>
                          <a:cs typeface="B Zar" panose="00000400000000000000" pitchFamily="2" charset="-78"/>
                        </a:rPr>
                        <a:t>مشموليت و تصفيه حساب در زمان دانش‌آموختگي</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7652">
                <a:tc>
                  <a:txBody>
                    <a:bodyPr/>
                    <a:lstStyle/>
                    <a:p>
                      <a:pPr algn="ctr" rtl="1">
                        <a:lnSpc>
                          <a:spcPct val="150000"/>
                        </a:lnSpc>
                        <a:spcAft>
                          <a:spcPts val="0"/>
                        </a:spcAft>
                      </a:pPr>
                      <a:r>
                        <a:rPr lang="fa-IR" sz="2000" b="1" spc="-50" dirty="0">
                          <a:solidFill>
                            <a:srgbClr val="000000"/>
                          </a:solidFill>
                          <a:effectLst/>
                          <a:latin typeface="Calibri"/>
                          <a:ea typeface="Calibri"/>
                          <a:cs typeface="B Zar" panose="00000400000000000000" pitchFamily="2" charset="-78"/>
                        </a:rPr>
                        <a:t>برنامه‌ها و سفرهاي زيارتي وگردش‌گري</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3.000.000 ريال (داخلي)</a:t>
                      </a:r>
                      <a:endParaRPr lang="en-US" sz="2000" b="1" dirty="0">
                        <a:effectLst/>
                        <a:latin typeface="Calibri"/>
                        <a:ea typeface="Calibri"/>
                        <a:cs typeface="B Zar" panose="00000400000000000000" pitchFamily="2" charset="-78"/>
                      </a:endParaRPr>
                    </a:p>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10.000.000 ريال (خارجي)</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50000"/>
                        </a:lnSpc>
                        <a:spcAft>
                          <a:spcPts val="0"/>
                        </a:spcAft>
                      </a:pPr>
                      <a:r>
                        <a:rPr lang="fa-IR" sz="2000" b="1" spc="-20" dirty="0">
                          <a:solidFill>
                            <a:srgbClr val="000000"/>
                          </a:solidFill>
                          <a:effectLst/>
                          <a:latin typeface="Calibri"/>
                          <a:ea typeface="Calibri"/>
                          <a:cs typeface="B Zar" panose="00000400000000000000" pitchFamily="2" charset="-78"/>
                        </a:rPr>
                        <a:t>در سال مشموليت</a:t>
                      </a:r>
                      <a:endParaRPr lang="en-US" sz="20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191001118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3648" y="548680"/>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فرهنگ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223805" y="1795076"/>
            <a:ext cx="8712968" cy="5693866"/>
          </a:xfrm>
          <a:prstGeom prst="rect">
            <a:avLst/>
          </a:prstGeom>
          <a:noFill/>
        </p:spPr>
        <p:txBody>
          <a:bodyPr wrap="square" rtlCol="1">
            <a:spAutoFit/>
          </a:bodyPr>
          <a:lstStyle/>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«راتبة دانشجويي»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شامل‌كمك‌هزينة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معيشتي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است‌كه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قبال ماهانه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6 ساعت‌كاردانشجويي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مؤسسة متبوع به مدت نُه‌ماه به وي تعلق مي‌يابد. چنانچه دانشجو مشمول اعتبار «آموزش‌ياري»، «پژوهش‌ياري»، «فن‌ياري» يا «فرصت مطالعاتي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داخلي/خارجي</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 باشد اين راتبه به او تعلق نمي‌يابد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p>
          <a:p>
            <a:pPr marL="457200" indent="-457200" algn="justLow">
              <a:buSzPct val="130000"/>
              <a:buFont typeface="Arial" panose="020B0604020202020204" pitchFamily="34" charset="0"/>
              <a:buChar char="•"/>
            </a:pPr>
            <a:endParaRPr lang="fa-IR"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بيمة تكميلي»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شامل بيمه‌اي است‌كه براي جبران بخشي از هزينه‌هاي درماني،‌كه در تعهد بيمه‌گر پايه نبوده، مورد استفاده قرار مي‌گيرد. اين بيمه به مدت يك‌سال (از زمان مشموليت دانشجو) به مشمولان جايزه تعلق مي‌يابد و براي استفاده از آن دانشجو بايد داراي يكي از انواع بيمه‌هاي پايه باشد.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endParaRPr lang="en-US" sz="2800" dirty="0"/>
          </a:p>
          <a:p>
            <a:pPr marL="457200" indent="-457200" algn="justLow">
              <a:buSzPct val="130000"/>
              <a:buFont typeface="Arial" panose="020B0604020202020204" pitchFamily="34" charset="0"/>
              <a:buChar char="•"/>
            </a:pPr>
            <a:endParaRPr lang="en-US" sz="2800" b="1" dirty="0">
              <a:solidFill>
                <a:srgbClr val="FFFF00"/>
              </a:solidFill>
              <a:cs typeface="B Zar" panose="00000400000000000000" pitchFamily="2" charset="-78"/>
            </a:endParaRPr>
          </a:p>
        </p:txBody>
      </p:sp>
    </p:spTree>
    <p:extLst>
      <p:ext uri="{BB962C8B-B14F-4D97-AF65-F5344CB8AC3E}">
        <p14:creationId xmlns:p14="http://schemas.microsoft.com/office/powerpoint/2010/main" xmlns="" val="295922878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664" y="332656"/>
            <a:ext cx="5832648" cy="984885"/>
          </a:xfrm>
          <a:prstGeom prst="rect">
            <a:avLst/>
          </a:prstGeom>
          <a:noFill/>
        </p:spPr>
        <p:txBody>
          <a:bodyPr wrap="square" rtlCol="1">
            <a:spAutoFit/>
          </a:bodyPr>
          <a:lstStyle/>
          <a:p>
            <a:pPr algn="ctr"/>
            <a:r>
              <a:rPr lang="fa-IR" sz="40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فرهنگ (ادامه)</a:t>
            </a:r>
            <a:endParaRPr lang="en-US" sz="4000" b="1" dirty="0">
              <a:solidFill>
                <a:srgbClr val="FFC000"/>
              </a:solidFill>
              <a:effectLst>
                <a:outerShdw blurRad="38100" dist="38100" dir="2700000" algn="tl">
                  <a:srgbClr val="000000">
                    <a:alpha val="43137"/>
                  </a:srgbClr>
                </a:outerShdw>
              </a:effectLst>
              <a:cs typeface="B Titr" panose="00000700000000000000" pitchFamily="2" charset="-78"/>
            </a:endParaRPr>
          </a:p>
          <a:p>
            <a:endParaRPr lang="fa-IR" dirty="0"/>
          </a:p>
        </p:txBody>
      </p:sp>
      <p:sp>
        <p:nvSpPr>
          <p:cNvPr id="4" name="TextBox 3"/>
          <p:cNvSpPr txBox="1"/>
          <p:nvPr/>
        </p:nvSpPr>
        <p:spPr>
          <a:xfrm>
            <a:off x="223805" y="1363983"/>
            <a:ext cx="8712968" cy="5863144"/>
          </a:xfrm>
          <a:prstGeom prst="rect">
            <a:avLst/>
          </a:prstGeom>
          <a:noFill/>
        </p:spPr>
        <p:txBody>
          <a:bodyPr wrap="square" rtlCol="1">
            <a:spAutoFit/>
          </a:bodyPr>
          <a:lstStyle/>
          <a:p>
            <a:pPr marL="457200" indent="-457200" algn="justLow">
              <a:buSzPct val="130000"/>
              <a:buFont typeface="Arial" panose="020B0604020202020204" pitchFamily="34" charset="0"/>
              <a:buChar char="•"/>
            </a:pPr>
            <a:endParaRPr lang="en-US" sz="7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«هدية ازدواج»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با هدف ترغيب سنت حسنة تشكيل خانواده اعطا مي‌شود و منوط به ارائة اسناد مثبته مبني بر ازدواج در سال مشموليت دانشجوست.</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وديعة مسكن»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به صورت وام قرض‌الحسنه از طريق صندوق‌هاي رفاه دانشجويي وزارت علوم و وزارت بهداشت و صرفاً به دانشجويان متأهل اعطا مي‌شود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p>
          <a:p>
            <a:pPr marL="457200" indent="-457200" algn="justLow">
              <a:buSzPct val="130000"/>
              <a:buFont typeface="Arial" panose="020B0604020202020204" pitchFamily="34" charset="0"/>
              <a:buChar char="•"/>
            </a:pP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endParaRPr lang="en-US" sz="400" b="1" dirty="0">
              <a:solidFill>
                <a:schemeClr val="bg1"/>
              </a:solidFill>
              <a:effectLst>
                <a:outerShdw blurRad="38100" dist="38100" dir="2700000" algn="tl">
                  <a:srgbClr val="000000">
                    <a:alpha val="43137"/>
                  </a:srgbClr>
                </a:outerShdw>
              </a:effectLst>
              <a:cs typeface="B Zar" panose="00000400000000000000" pitchFamily="2" charset="-78"/>
            </a:endParaRPr>
          </a:p>
          <a:p>
            <a:pPr marL="457200" indent="-457200" algn="justLow">
              <a:buSzPct val="130000"/>
              <a:buFont typeface="Arial" panose="020B0604020202020204" pitchFamily="34" charset="0"/>
              <a:buChar char="•"/>
            </a:pP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اعتبار«برنامه‌ها </a:t>
            </a:r>
            <a:r>
              <a:rPr lang="fa-IR" sz="2800" b="1" dirty="0">
                <a:solidFill>
                  <a:srgbClr val="FFFF00"/>
                </a:solidFill>
                <a:effectLst>
                  <a:outerShdw blurRad="38100" dist="38100" dir="2700000" algn="tl">
                    <a:srgbClr val="000000">
                      <a:alpha val="43137"/>
                    </a:srgbClr>
                  </a:outerShdw>
                </a:effectLst>
                <a:cs typeface="B Zar" panose="00000400000000000000" pitchFamily="2" charset="-78"/>
              </a:rPr>
              <a:t>و سفرهاي زيارتي </a:t>
            </a:r>
            <a:r>
              <a:rPr lang="fa-IR" sz="2800" b="1" dirty="0" smtClean="0">
                <a:solidFill>
                  <a:srgbClr val="FFFF00"/>
                </a:solidFill>
                <a:effectLst>
                  <a:outerShdw blurRad="38100" dist="38100" dir="2700000" algn="tl">
                    <a:srgbClr val="000000">
                      <a:alpha val="43137"/>
                    </a:srgbClr>
                  </a:outerShdw>
                </a:effectLst>
                <a:cs typeface="B Zar" panose="00000400000000000000" pitchFamily="2" charset="-78"/>
              </a:rPr>
              <a:t>وگردش‌گري»</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به‌صورت سرانه محاسبه و به صورت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متمركز از طريق معاونت فرهنگي بنياد هزينه مي‌شود.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r>
              <a:rPr lang="fa-IR" sz="2800" dirty="0"/>
              <a:t> </a:t>
            </a:r>
            <a:endParaRPr lang="en-US" sz="2800" dirty="0"/>
          </a:p>
          <a:p>
            <a:pPr marL="457200" indent="-457200" algn="justLow">
              <a:buSzPct val="130000"/>
              <a:buFont typeface="Arial" panose="020B0604020202020204" pitchFamily="34" charset="0"/>
              <a:buChar char="•"/>
            </a:pPr>
            <a:endParaRPr lang="en-US" sz="2800" b="1" dirty="0">
              <a:solidFill>
                <a:srgbClr val="FFFF00"/>
              </a:solidFill>
              <a:cs typeface="B Zar" panose="00000400000000000000" pitchFamily="2" charset="-78"/>
            </a:endParaRPr>
          </a:p>
        </p:txBody>
      </p:sp>
    </p:spTree>
    <p:extLst>
      <p:ext uri="{BB962C8B-B14F-4D97-AF65-F5344CB8AC3E}">
        <p14:creationId xmlns:p14="http://schemas.microsoft.com/office/powerpoint/2010/main" xmlns="" val="105861068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136"/>
            <a:ext cx="6840760" cy="523220"/>
          </a:xfrm>
          <a:prstGeom prst="rect">
            <a:avLst/>
          </a:prstGeom>
          <a:noFill/>
        </p:spPr>
        <p:txBody>
          <a:bodyPr wrap="square" rtlCol="1">
            <a:spAutoFit/>
          </a:bodyPr>
          <a:lstStyle/>
          <a:p>
            <a:pPr algn="ctr"/>
            <a:r>
              <a:rPr lang="fa-IR" sz="28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2800" b="1" dirty="0" smtClean="0">
                <a:solidFill>
                  <a:srgbClr val="FFC000"/>
                </a:solidFill>
                <a:effectLst>
                  <a:outerShdw blurRad="38100" dist="38100" dir="2700000" algn="tl">
                    <a:srgbClr val="000000">
                      <a:alpha val="43137"/>
                    </a:srgbClr>
                  </a:outerShdw>
                </a:effectLst>
                <a:cs typeface="B Titr" panose="00000700000000000000" pitchFamily="2" charset="-78"/>
              </a:rPr>
              <a:t>دورة‌كارشناسي در يك نگاه</a:t>
            </a:r>
            <a:endParaRPr lang="fa-IR" sz="2800" dirty="0">
              <a:solidFill>
                <a:srgbClr val="FFC000"/>
              </a:solidFill>
              <a:effectLst>
                <a:outerShdw blurRad="38100" dist="38100" dir="2700000" algn="tl">
                  <a:srgbClr val="000000">
                    <a:alpha val="43137"/>
                  </a:srgbClr>
                </a:outerShdw>
              </a:effectLst>
              <a:cs typeface="B Titr" panose="000007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xmlns="" val="2517686899"/>
              </p:ext>
            </p:extLst>
          </p:nvPr>
        </p:nvGraphicFramePr>
        <p:xfrm>
          <a:off x="467544" y="692696"/>
          <a:ext cx="8280920" cy="5900145"/>
        </p:xfrm>
        <a:graphic>
          <a:graphicData uri="http://schemas.openxmlformats.org/drawingml/2006/table">
            <a:tbl>
              <a:tblPr rtl="1" firstRow="1" firstCol="1" bandRow="1">
                <a:tableStyleId>{5C22544A-7EE6-4342-B048-85BDC9FD1C3A}</a:tableStyleId>
              </a:tblPr>
              <a:tblGrid>
                <a:gridCol w="608494"/>
                <a:gridCol w="1027678"/>
                <a:gridCol w="2328803"/>
                <a:gridCol w="2820592"/>
                <a:gridCol w="1495353"/>
              </a:tblGrid>
              <a:tr h="360043">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رديف</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نوع جايزه</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تسهيلات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سقف اعتبار</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توضيحات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5741">
                <a:tc>
                  <a:txBody>
                    <a:bodyPr/>
                    <a:lstStyle/>
                    <a:p>
                      <a:pPr algn="ctr" rtl="1">
                        <a:lnSpc>
                          <a:spcPct val="115000"/>
                        </a:lnSpc>
                        <a:spcAft>
                          <a:spcPts val="0"/>
                        </a:spcAft>
                      </a:pPr>
                      <a:r>
                        <a:rPr lang="fa-IR" sz="1400" b="1" spc="-20">
                          <a:solidFill>
                            <a:schemeClr val="tx1"/>
                          </a:solidFill>
                          <a:effectLst/>
                          <a:cs typeface="B Zar" panose="00000400000000000000" pitchFamily="2" charset="-78"/>
                        </a:rPr>
                        <a:t>1</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آموزش</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توان‌مندي آموزشي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a:solidFill>
                            <a:schemeClr val="tx1"/>
                          </a:solidFill>
                          <a:effectLst/>
                          <a:cs typeface="B Zar" panose="00000400000000000000" pitchFamily="2" charset="-78"/>
                        </a:rPr>
                        <a:t>4.000.000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در سال مشموليت</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8355">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2</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400" b="1" spc="-20">
                          <a:solidFill>
                            <a:schemeClr val="tx1"/>
                          </a:solidFill>
                          <a:effectLst/>
                          <a:cs typeface="B Zar" panose="00000400000000000000" pitchFamily="2" charset="-78"/>
                        </a:rPr>
                        <a:t>پژوهش</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ارتباطات علمي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a:solidFill>
                            <a:schemeClr val="tx1"/>
                          </a:solidFill>
                          <a:effectLst/>
                          <a:cs typeface="B Zar" panose="00000400000000000000" pitchFamily="2" charset="-78"/>
                        </a:rPr>
                        <a:t>4.000.000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در سال مشموليت</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792088">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3</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اجراي پايان‌نامة كارشناسي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50000"/>
                        </a:lnSpc>
                        <a:spcAft>
                          <a:spcPts val="0"/>
                        </a:spcAft>
                      </a:pPr>
                      <a:r>
                        <a:rPr lang="fa-IR" sz="1400" b="1" spc="-30" dirty="0">
                          <a:solidFill>
                            <a:schemeClr val="tx1"/>
                          </a:solidFill>
                          <a:effectLst/>
                          <a:cs typeface="B Zar" panose="00000400000000000000" pitchFamily="2" charset="-78"/>
                        </a:rPr>
                        <a:t>7.000.000 ريال (گروه‌هاي فني و علوم پايه)</a:t>
                      </a:r>
                      <a:endParaRPr lang="en-US" sz="1400" b="1" dirty="0">
                        <a:solidFill>
                          <a:schemeClr val="tx1"/>
                        </a:solidFill>
                        <a:effectLst/>
                        <a:cs typeface="B Zar" panose="00000400000000000000" pitchFamily="2" charset="-78"/>
                      </a:endParaRPr>
                    </a:p>
                    <a:p>
                      <a:pPr algn="ctr" rtl="1">
                        <a:lnSpc>
                          <a:spcPct val="150000"/>
                        </a:lnSpc>
                        <a:spcAft>
                          <a:spcPts val="0"/>
                        </a:spcAft>
                      </a:pPr>
                      <a:r>
                        <a:rPr lang="fa-IR" sz="1400" b="1" dirty="0">
                          <a:solidFill>
                            <a:schemeClr val="tx1"/>
                          </a:solidFill>
                          <a:effectLst/>
                          <a:cs typeface="B Zar" panose="00000400000000000000" pitchFamily="2" charset="-78"/>
                        </a:rPr>
                        <a:t>4.000.000 ريال (سايرگروه‌ها)</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335741">
                <a:tc>
                  <a:txBody>
                    <a:bodyPr/>
                    <a:lstStyle/>
                    <a:p>
                      <a:pPr algn="ctr" rtl="1">
                        <a:lnSpc>
                          <a:spcPct val="115000"/>
                        </a:lnSpc>
                        <a:spcAft>
                          <a:spcPts val="0"/>
                        </a:spcAft>
                      </a:pPr>
                      <a:r>
                        <a:rPr lang="fa-IR" sz="1400" b="1" spc="-20">
                          <a:solidFill>
                            <a:schemeClr val="tx1"/>
                          </a:solidFill>
                          <a:effectLst/>
                          <a:cs typeface="B Zar" panose="00000400000000000000" pitchFamily="2" charset="-78"/>
                        </a:rPr>
                        <a:t>4</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فنّاوري</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توان‌مندي كارآفريني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dirty="0">
                          <a:solidFill>
                            <a:schemeClr val="tx1"/>
                          </a:solidFill>
                          <a:effectLst/>
                          <a:cs typeface="B Zar" panose="00000400000000000000" pitchFamily="2" charset="-78"/>
                        </a:rPr>
                        <a:t>4.000.000 ريال</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4558">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5</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7">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فرهنگ</a:t>
                      </a:r>
                      <a:endParaRPr lang="en-US" sz="1400" b="1" dirty="0">
                        <a:solidFill>
                          <a:schemeClr val="tx1"/>
                        </a:solidFill>
                        <a:effectLst/>
                        <a:cs typeface="B Zar" panose="00000400000000000000" pitchFamily="2" charset="-78"/>
                      </a:endParaRPr>
                    </a:p>
                    <a:p>
                      <a:pPr algn="ctr" rtl="1">
                        <a:lnSpc>
                          <a:spcPct val="115000"/>
                        </a:lnSpc>
                        <a:spcAft>
                          <a:spcPts val="0"/>
                        </a:spcAft>
                      </a:pPr>
                      <a:r>
                        <a:rPr lang="fa-IR" sz="1400" b="1" spc="-20" dirty="0">
                          <a:solidFill>
                            <a:schemeClr val="tx1"/>
                          </a:solidFill>
                          <a:effectLst/>
                          <a:cs typeface="B Zar" panose="00000400000000000000" pitchFamily="2" charset="-78"/>
                        </a:rPr>
                        <a:t> </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smtClean="0">
                          <a:solidFill>
                            <a:schemeClr val="tx1"/>
                          </a:solidFill>
                          <a:effectLst/>
                          <a:cs typeface="B Zar" panose="00000400000000000000" pitchFamily="2" charset="-78"/>
                        </a:rPr>
                        <a:t>راتبة </a:t>
                      </a:r>
                      <a:r>
                        <a:rPr lang="fa-IR" sz="1400" b="1" spc="-20" dirty="0">
                          <a:solidFill>
                            <a:schemeClr val="tx1"/>
                          </a:solidFill>
                          <a:effectLst/>
                          <a:cs typeface="B Zar" panose="00000400000000000000" pitchFamily="2" charset="-78"/>
                        </a:rPr>
                        <a:t>دانشجويي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50000"/>
                        </a:lnSpc>
                        <a:spcAft>
                          <a:spcPts val="0"/>
                        </a:spcAft>
                      </a:pPr>
                      <a:r>
                        <a:rPr lang="fa-IR" sz="1400" b="1" dirty="0">
                          <a:solidFill>
                            <a:schemeClr val="tx1"/>
                          </a:solidFill>
                          <a:effectLst/>
                          <a:cs typeface="B Zar" panose="00000400000000000000" pitchFamily="2" charset="-78"/>
                        </a:rPr>
                        <a:t>1.500.000ريال (مجرد)</a:t>
                      </a:r>
                      <a:endParaRPr lang="en-US" sz="1400" b="1" dirty="0">
                        <a:solidFill>
                          <a:schemeClr val="tx1"/>
                        </a:solidFill>
                        <a:effectLst/>
                        <a:cs typeface="B Zar" panose="00000400000000000000" pitchFamily="2" charset="-78"/>
                      </a:endParaRPr>
                    </a:p>
                    <a:p>
                      <a:pPr algn="ctr" rtl="1">
                        <a:lnSpc>
                          <a:spcPct val="150000"/>
                        </a:lnSpc>
                        <a:spcAft>
                          <a:spcPts val="0"/>
                        </a:spcAft>
                      </a:pPr>
                      <a:r>
                        <a:rPr lang="fa-IR" sz="1400" b="1" dirty="0">
                          <a:solidFill>
                            <a:schemeClr val="tx1"/>
                          </a:solidFill>
                          <a:effectLst/>
                          <a:cs typeface="B Zar" panose="00000400000000000000" pitchFamily="2" charset="-78"/>
                        </a:rPr>
                        <a:t>2.500.000 ريال (متأهل)</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به طور </a:t>
                      </a:r>
                      <a:r>
                        <a:rPr lang="fa-IR" sz="1400" b="1" spc="-20" dirty="0" smtClean="0">
                          <a:solidFill>
                            <a:schemeClr val="tx1"/>
                          </a:solidFill>
                          <a:effectLst/>
                          <a:cs typeface="B Zar" panose="00000400000000000000" pitchFamily="2" charset="-78"/>
                        </a:rPr>
                        <a:t>ماهانه، به ازاي 20 ساعت كار ماهانه</a:t>
                      </a:r>
                      <a:endParaRPr lang="en-US" sz="1400" b="1" dirty="0">
                        <a:solidFill>
                          <a:schemeClr val="tx1"/>
                        </a:solidFill>
                        <a:effectLst/>
                        <a:cs typeface="B Zar" panose="00000400000000000000" pitchFamily="2" charset="-78"/>
                      </a:endParaRPr>
                    </a:p>
                    <a:p>
                      <a:pPr algn="ctr" rtl="1">
                        <a:lnSpc>
                          <a:spcPct val="115000"/>
                        </a:lnSpc>
                        <a:spcAft>
                          <a:spcPts val="0"/>
                        </a:spcAft>
                      </a:pPr>
                      <a:r>
                        <a:rPr lang="fa-IR" sz="1400" b="1" spc="-20" dirty="0">
                          <a:solidFill>
                            <a:schemeClr val="tx1"/>
                          </a:solidFill>
                          <a:effectLst/>
                          <a:cs typeface="B Zar" panose="00000400000000000000" pitchFamily="2" charset="-78"/>
                        </a:rPr>
                        <a:t>(به مدت نه ماه)</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04764">
                <a:tc>
                  <a:txBody>
                    <a:bodyPr/>
                    <a:lstStyle/>
                    <a:p>
                      <a:pPr algn="ctr" rtl="1">
                        <a:lnSpc>
                          <a:spcPct val="115000"/>
                        </a:lnSpc>
                        <a:spcAft>
                          <a:spcPts val="0"/>
                        </a:spcAft>
                      </a:pPr>
                      <a:r>
                        <a:rPr lang="fa-IR" sz="1400" b="1" dirty="0" smtClean="0">
                          <a:solidFill>
                            <a:schemeClr val="tx1"/>
                          </a:solidFill>
                          <a:effectLst/>
                          <a:latin typeface="Calibri"/>
                          <a:ea typeface="Calibri"/>
                          <a:cs typeface="B Zar" panose="00000400000000000000" pitchFamily="2" charset="-78"/>
                        </a:rPr>
                        <a:t>6</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400" b="1" spc="-20" dirty="0">
                          <a:solidFill>
                            <a:srgbClr val="000000"/>
                          </a:solidFill>
                          <a:effectLst/>
                          <a:latin typeface="Calibri"/>
                          <a:ea typeface="Calibri"/>
                          <a:cs typeface="B Zar"/>
                        </a:rPr>
                        <a:t>بيمة تكميلي</a:t>
                      </a:r>
                      <a:endParaRPr lang="en-US" sz="12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rgbClr val="000000"/>
                          </a:solidFill>
                          <a:effectLst/>
                          <a:latin typeface="Calibri"/>
                          <a:ea typeface="Calibri"/>
                          <a:cs typeface="B Zar"/>
                        </a:rPr>
                        <a:t>مطابق مقررات بنياد</a:t>
                      </a:r>
                      <a:endParaRPr lang="en-US" sz="12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rgbClr val="000000"/>
                          </a:solidFill>
                          <a:effectLst/>
                          <a:latin typeface="Calibri"/>
                          <a:ea typeface="Calibri"/>
                          <a:cs typeface="B Zar"/>
                        </a:rPr>
                        <a:t>فرد بايد داراي بيمة پايه باشد.</a:t>
                      </a:r>
                      <a:endParaRPr lang="en-US" sz="12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76064">
                <a:tc rowSpan="2">
                  <a:txBody>
                    <a:bodyPr/>
                    <a:lstStyle/>
                    <a:p>
                      <a:pPr algn="ctr" rtl="1">
                        <a:lnSpc>
                          <a:spcPct val="115000"/>
                        </a:lnSpc>
                        <a:spcAft>
                          <a:spcPts val="0"/>
                        </a:spcAft>
                      </a:pPr>
                      <a:r>
                        <a:rPr lang="fa-IR" sz="1400" b="1" spc="-20" dirty="0" smtClean="0">
                          <a:solidFill>
                            <a:schemeClr val="tx1"/>
                          </a:solidFill>
                          <a:effectLst/>
                          <a:cs typeface="B Zar" panose="00000400000000000000" pitchFamily="2" charset="-78"/>
                        </a:rPr>
                        <a:t>7</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هدية ازدواج</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dirty="0">
                          <a:solidFill>
                            <a:schemeClr val="tx1"/>
                          </a:solidFill>
                          <a:effectLst/>
                          <a:cs typeface="B Zar" panose="00000400000000000000" pitchFamily="2" charset="-78"/>
                        </a:rPr>
                        <a:t>20.000.000 ريال</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67607">
                <a:tc vMerge="1">
                  <a:txBody>
                    <a:bodyPr/>
                    <a:lstStyle/>
                    <a:p>
                      <a:pPr rtl="1"/>
                      <a:endParaRPr lang="fa-IR"/>
                    </a:p>
                  </a:txBody>
                  <a:tcPr/>
                </a:tc>
                <a:tc vMerge="1">
                  <a:txBody>
                    <a:bodyPr/>
                    <a:lstStyle/>
                    <a:p>
                      <a:pPr rtl="1"/>
                      <a:endParaRPr lang="fa-IR"/>
                    </a:p>
                  </a:txBody>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وديعة اجارة مسكن</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50000"/>
                        </a:lnSpc>
                        <a:spcAft>
                          <a:spcPts val="0"/>
                        </a:spcAft>
                      </a:pPr>
                      <a:r>
                        <a:rPr lang="fa-IR" sz="1400" b="1" dirty="0">
                          <a:solidFill>
                            <a:schemeClr val="tx1"/>
                          </a:solidFill>
                          <a:effectLst/>
                          <a:cs typeface="B Zar" panose="00000400000000000000" pitchFamily="2" charset="-78"/>
                        </a:rPr>
                        <a:t>250.000.000 ريال (تهران)</a:t>
                      </a:r>
                      <a:endParaRPr lang="en-US" sz="1400" b="1" dirty="0">
                        <a:solidFill>
                          <a:schemeClr val="tx1"/>
                        </a:solidFill>
                        <a:effectLst/>
                        <a:cs typeface="B Zar" panose="00000400000000000000" pitchFamily="2" charset="-78"/>
                      </a:endParaRPr>
                    </a:p>
                    <a:p>
                      <a:pPr algn="ctr" rtl="1">
                        <a:lnSpc>
                          <a:spcPct val="150000"/>
                        </a:lnSpc>
                        <a:spcAft>
                          <a:spcPts val="0"/>
                        </a:spcAft>
                      </a:pPr>
                      <a:r>
                        <a:rPr lang="fa-IR" sz="1400" b="1" dirty="0">
                          <a:solidFill>
                            <a:schemeClr val="tx1"/>
                          </a:solidFill>
                          <a:effectLst/>
                          <a:cs typeface="B Zar" panose="00000400000000000000" pitchFamily="2" charset="-78"/>
                        </a:rPr>
                        <a:t>150.000.000 ريال (ساير شهرها)</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400" b="1" spc="-10" dirty="0">
                          <a:solidFill>
                            <a:schemeClr val="tx1"/>
                          </a:solidFill>
                          <a:effectLst/>
                          <a:cs typeface="B Zar" panose="00000400000000000000" pitchFamily="2" charset="-78"/>
                        </a:rPr>
                        <a:t>بهره‌مندي در سال مشموليت و تصفيه‌حساب  در زمان دانش‌آموختگي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912513">
                <a:tc rowSpan="2">
                  <a:txBody>
                    <a:bodyPr/>
                    <a:lstStyle/>
                    <a:p>
                      <a:pPr algn="ctr" rtl="1">
                        <a:lnSpc>
                          <a:spcPct val="115000"/>
                        </a:lnSpc>
                        <a:spcAft>
                          <a:spcPts val="0"/>
                        </a:spcAft>
                      </a:pPr>
                      <a:r>
                        <a:rPr lang="fa-IR" sz="1400" b="1" spc="-20" dirty="0" smtClean="0">
                          <a:solidFill>
                            <a:schemeClr val="tx1"/>
                          </a:solidFill>
                          <a:effectLst/>
                          <a:cs typeface="B Zar" panose="00000400000000000000" pitchFamily="2" charset="-78"/>
                        </a:rPr>
                        <a:t>8</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vMerge="1">
                  <a:txBody>
                    <a:bodyPr/>
                    <a:lstStyle/>
                    <a:p>
                      <a:pPr algn="ctr" rtl="1">
                        <a:lnSpc>
                          <a:spcPct val="115000"/>
                        </a:lnSpc>
                        <a:spcAft>
                          <a:spcPts val="0"/>
                        </a:spcAft>
                      </a:pP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50000"/>
                        </a:lnSpc>
                        <a:spcAft>
                          <a:spcPts val="0"/>
                        </a:spcAft>
                      </a:pP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15000"/>
                        </a:lnSpc>
                        <a:spcAft>
                          <a:spcPts val="0"/>
                        </a:spcAft>
                      </a:pP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77842">
                <a:tc vMerge="1">
                  <a:txBody>
                    <a:bodyPr/>
                    <a:lstStyle/>
                    <a:p>
                      <a:pPr rtl="1"/>
                      <a:endParaRPr lang="fa-IR"/>
                    </a:p>
                  </a:txBody>
                  <a:tcPr/>
                </a:tc>
                <a:tc vMerge="1">
                  <a:txBody>
                    <a:bodyPr/>
                    <a:lstStyle/>
                    <a:p>
                      <a:pPr rtl="1"/>
                      <a:endParaRPr lang="fa-IR"/>
                    </a:p>
                  </a:txBody>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برنامه‌ها و سفرهاي زيارتي و گردش‌گري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50000"/>
                        </a:lnSpc>
                        <a:spcAft>
                          <a:spcPts val="0"/>
                        </a:spcAft>
                      </a:pPr>
                      <a:r>
                        <a:rPr lang="fa-IR" sz="1400" b="1" dirty="0">
                          <a:solidFill>
                            <a:schemeClr val="tx1"/>
                          </a:solidFill>
                          <a:effectLst/>
                          <a:cs typeface="B Zar" panose="00000400000000000000" pitchFamily="2" charset="-78"/>
                        </a:rPr>
                        <a:t>3.000.000 ريال (داخلي)</a:t>
                      </a:r>
                      <a:endParaRPr lang="en-US" sz="1400" b="1" dirty="0">
                        <a:solidFill>
                          <a:schemeClr val="tx1"/>
                        </a:solidFill>
                        <a:effectLst/>
                        <a:cs typeface="B Zar" panose="00000400000000000000" pitchFamily="2" charset="-78"/>
                      </a:endParaRPr>
                    </a:p>
                    <a:p>
                      <a:pPr algn="ctr" rtl="1">
                        <a:lnSpc>
                          <a:spcPct val="150000"/>
                        </a:lnSpc>
                        <a:spcAft>
                          <a:spcPts val="0"/>
                        </a:spcAft>
                      </a:pPr>
                      <a:r>
                        <a:rPr lang="fa-IR" sz="1400" b="1" dirty="0">
                          <a:solidFill>
                            <a:schemeClr val="tx1"/>
                          </a:solidFill>
                          <a:effectLst/>
                          <a:cs typeface="B Zar" panose="00000400000000000000" pitchFamily="2" charset="-78"/>
                        </a:rPr>
                        <a:t>10.000.000 ريال (خارجي)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473295">
                <a:tc>
                  <a:txBody>
                    <a:bodyPr/>
                    <a:lstStyle/>
                    <a:p>
                      <a:pPr algn="ctr" rtl="1">
                        <a:lnSpc>
                          <a:spcPct val="115000"/>
                        </a:lnSpc>
                        <a:spcAft>
                          <a:spcPts val="0"/>
                        </a:spcAft>
                      </a:pPr>
                      <a:r>
                        <a:rPr lang="fa-IR" sz="1400" b="1" spc="-20" dirty="0" smtClean="0">
                          <a:solidFill>
                            <a:schemeClr val="tx1"/>
                          </a:solidFill>
                          <a:effectLst/>
                          <a:cs typeface="B Zar" panose="00000400000000000000" pitchFamily="2" charset="-78"/>
                        </a:rPr>
                        <a:t>9</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vMerge="1">
                  <a:txBody>
                    <a:bodyPr/>
                    <a:lstStyle/>
                    <a:p>
                      <a:pPr algn="ctr" rtl="1">
                        <a:lnSpc>
                          <a:spcPct val="115000"/>
                        </a:lnSpc>
                        <a:spcAft>
                          <a:spcPts val="0"/>
                        </a:spcAft>
                      </a:pP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50000"/>
                        </a:lnSpc>
                        <a:spcAft>
                          <a:spcPts val="0"/>
                        </a:spcAft>
                      </a:pP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15000"/>
                        </a:lnSpc>
                        <a:spcAft>
                          <a:spcPts val="0"/>
                        </a:spcAft>
                      </a:pP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3950743616"/>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9512" y="1599056"/>
            <a:ext cx="8686800" cy="5257800"/>
          </a:xfrm>
        </p:spPr>
        <p:txBody>
          <a:bodyPr>
            <a:normAutofit/>
          </a:bodyPr>
          <a:lstStyle/>
          <a:p>
            <a:pPr marL="0" indent="0" algn="justLow" rtl="1">
              <a:lnSpc>
                <a:spcPct val="110000"/>
              </a:lnSpc>
              <a:spcBef>
                <a:spcPts val="0"/>
              </a:spcBef>
              <a:buNone/>
            </a:pPr>
            <a:r>
              <a:rPr lang="ar-SA" sz="2800" b="1" dirty="0">
                <a:solidFill>
                  <a:srgbClr val="FFFF00"/>
                </a:solidFill>
                <a:effectLst>
                  <a:outerShdw blurRad="38100" dist="38100" dir="2700000" algn="tl">
                    <a:srgbClr val="000000">
                      <a:alpha val="43137"/>
                    </a:srgbClr>
                  </a:outerShdw>
                </a:effectLst>
                <a:cs typeface="B Titr" panose="00000700000000000000" pitchFamily="2" charset="-78"/>
              </a:rPr>
              <a:t>اجتماع نخبگاني: </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افراد </a:t>
            </a:r>
            <a:r>
              <a:rPr lang="ar-SA" sz="2800" b="1" dirty="0">
                <a:solidFill>
                  <a:schemeClr val="bg1"/>
                </a:solidFill>
                <a:effectLst>
                  <a:outerShdw blurRad="38100" dist="38100" dir="2700000" algn="tl">
                    <a:srgbClr val="000000">
                      <a:alpha val="43137"/>
                    </a:srgbClr>
                  </a:outerShdw>
                </a:effectLst>
                <a:cs typeface="B Zar" panose="00000400000000000000" pitchFamily="2" charset="-78"/>
              </a:rPr>
              <a:t>يا گروه‌هايي </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كه </a:t>
            </a:r>
            <a:r>
              <a:rPr lang="ar-SA" sz="2800" b="1" dirty="0">
                <a:solidFill>
                  <a:schemeClr val="bg1"/>
                </a:solidFill>
                <a:effectLst>
                  <a:outerShdw blurRad="38100" dist="38100" dir="2700000" algn="tl">
                    <a:srgbClr val="000000">
                      <a:alpha val="43137"/>
                    </a:srgbClr>
                  </a:outerShdw>
                </a:effectLst>
                <a:cs typeface="B Zar" panose="00000400000000000000" pitchFamily="2" charset="-78"/>
              </a:rPr>
              <a:t>به تشخيص بنياد ملي نخبگان، توانمندي‌هاي بالقوه يا بالفعل انجام فعاليت‌هاي نخبگاني را دارا هستند؛ بنابراين شامل همه افراد و گروه‌هاي نخبه و صاحب استعدادبرتر است</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a:t>
            </a:r>
            <a:endParaRPr lang="fa-IR" sz="28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0" indent="0" algn="justLow" rtl="1">
              <a:lnSpc>
                <a:spcPct val="110000"/>
              </a:lnSpc>
              <a:spcBef>
                <a:spcPts val="0"/>
              </a:spcBef>
              <a:buNone/>
            </a:pPr>
            <a:endParaRPr lang="fa-IR" sz="3200" b="1" spc="-40" dirty="0">
              <a:effectLst>
                <a:outerShdw blurRad="38100" dist="38100" dir="2700000" algn="tl">
                  <a:srgbClr val="000000">
                    <a:alpha val="43137"/>
                  </a:srgbClr>
                </a:outerShdw>
              </a:effectLst>
              <a:cs typeface="B Nazanin" panose="00000400000000000000" pitchFamily="2" charset="-78"/>
            </a:endParaRPr>
          </a:p>
          <a:p>
            <a:pPr marL="0" indent="0" algn="justLow" rtl="1">
              <a:lnSpc>
                <a:spcPct val="110000"/>
              </a:lnSpc>
              <a:spcBef>
                <a:spcPts val="0"/>
              </a:spcBef>
              <a:buNone/>
            </a:pPr>
            <a:r>
              <a:rPr lang="ar-SA" sz="2800" b="1" dirty="0">
                <a:solidFill>
                  <a:srgbClr val="FFFF00"/>
                </a:solidFill>
                <a:effectLst>
                  <a:outerShdw blurRad="38100" dist="38100" dir="2700000" algn="tl">
                    <a:srgbClr val="000000">
                      <a:alpha val="43137"/>
                    </a:srgbClr>
                  </a:outerShdw>
                </a:effectLst>
                <a:cs typeface="B Titr" panose="00000700000000000000" pitchFamily="2" charset="-78"/>
              </a:rPr>
              <a:t>نظام نخبگاني: </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شامل مجموعه </a:t>
            </a:r>
            <a:r>
              <a:rPr lang="ar-SA" sz="2800" b="1" dirty="0">
                <a:solidFill>
                  <a:schemeClr val="bg1"/>
                </a:solidFill>
                <a:effectLst>
                  <a:outerShdw blurRad="38100" dist="38100" dir="2700000" algn="tl">
                    <a:srgbClr val="000000">
                      <a:alpha val="43137"/>
                    </a:srgbClr>
                  </a:outerShdw>
                </a:effectLst>
                <a:cs typeface="B Zar" panose="00000400000000000000" pitchFamily="2" charset="-78"/>
              </a:rPr>
              <a:t>بخش‌هاي مختلف كشور مشتمل بر نقش آفرينان، نهادها، قوانين، سازوكارها و روندهايي است كه بر «فعاليت‌هاي نخبگاني» و «اجتماع نخبگاني» به صورت مستقيم </a:t>
            </a:r>
            <a:r>
              <a:rPr lang="ar-SA" sz="2800" b="1" dirty="0" smtClean="0">
                <a:solidFill>
                  <a:schemeClr val="bg1"/>
                </a:solidFill>
                <a:effectLst>
                  <a:outerShdw blurRad="38100" dist="38100" dir="2700000" algn="tl">
                    <a:srgbClr val="000000">
                      <a:alpha val="43137"/>
                    </a:srgbClr>
                  </a:outerShdw>
                </a:effectLst>
                <a:cs typeface="B Zar" panose="00000400000000000000" pitchFamily="2" charset="-78"/>
              </a:rPr>
              <a:t>اثرگذارند</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a:t>
            </a:r>
            <a:endParaRPr lang="fa-IR" sz="2800" b="1" spc="-40" dirty="0" smtClean="0">
              <a:solidFill>
                <a:schemeClr val="bg1"/>
              </a:solidFill>
              <a:effectLst>
                <a:outerShdw blurRad="38100" dist="38100" dir="2700000" algn="tl">
                  <a:srgbClr val="000000">
                    <a:alpha val="43137"/>
                  </a:srgbClr>
                </a:outerShdw>
              </a:effectLst>
              <a:cs typeface="B Zar" panose="00000400000000000000" pitchFamily="2" charset="-78"/>
            </a:endParaRPr>
          </a:p>
        </p:txBody>
      </p:sp>
      <p:sp>
        <p:nvSpPr>
          <p:cNvPr id="4" name="Title 2"/>
          <p:cNvSpPr>
            <a:spLocks noGrp="1"/>
          </p:cNvSpPr>
          <p:nvPr>
            <p:ph type="title"/>
          </p:nvPr>
        </p:nvSpPr>
        <p:spPr>
          <a:xfrm>
            <a:off x="467544" y="379401"/>
            <a:ext cx="8229600" cy="667512"/>
          </a:xfrm>
        </p:spPr>
        <p:txBody>
          <a:bodyPr>
            <a:noAutofit/>
          </a:bodyPr>
          <a:lstStyle/>
          <a:p>
            <a:pPr algn="ctr"/>
            <a:r>
              <a:rPr lang="fa-IR" sz="4000" dirty="0" smtClean="0">
                <a:solidFill>
                  <a:srgbClr val="FFC000"/>
                </a:solidFill>
                <a:effectLst>
                  <a:outerShdw blurRad="38100" dist="38100" dir="2700000" algn="tl">
                    <a:srgbClr val="000000">
                      <a:alpha val="43137"/>
                    </a:srgbClr>
                  </a:outerShdw>
                </a:effectLst>
                <a:cs typeface="B Titr" pitchFamily="2" charset="-78"/>
              </a:rPr>
              <a:t>تعاريف (ادامه)</a:t>
            </a:r>
            <a:endParaRPr lang="en-US" sz="4000"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xmlns="" val="3130855073"/>
      </p:ext>
    </p:extLst>
  </p:cSld>
  <p:clrMapOvr>
    <a:masterClrMapping/>
  </p:clrMapOvr>
  <p:transition spd="slow">
    <p:wheel spokes="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88640"/>
            <a:ext cx="6840760" cy="523220"/>
          </a:xfrm>
          <a:prstGeom prst="rect">
            <a:avLst/>
          </a:prstGeom>
          <a:noFill/>
        </p:spPr>
        <p:txBody>
          <a:bodyPr wrap="square" rtlCol="1">
            <a:spAutoFit/>
          </a:bodyPr>
          <a:lstStyle/>
          <a:p>
            <a:pPr algn="ctr"/>
            <a:r>
              <a:rPr lang="fa-IR" sz="28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2800" b="1" dirty="0" smtClean="0">
                <a:solidFill>
                  <a:srgbClr val="FFC000"/>
                </a:solidFill>
                <a:effectLst>
                  <a:outerShdw blurRad="38100" dist="38100" dir="2700000" algn="tl">
                    <a:srgbClr val="000000">
                      <a:alpha val="43137"/>
                    </a:srgbClr>
                  </a:outerShdw>
                </a:effectLst>
                <a:cs typeface="B Titr" panose="00000700000000000000" pitchFamily="2" charset="-78"/>
              </a:rPr>
              <a:t>دورة‌كارشناسي ارشد در يك نگاه</a:t>
            </a:r>
            <a:endParaRPr lang="fa-IR" sz="2800" dirty="0">
              <a:solidFill>
                <a:srgbClr val="FFC000"/>
              </a:solidFill>
              <a:effectLst>
                <a:outerShdw blurRad="38100" dist="38100" dir="2700000" algn="tl">
                  <a:srgbClr val="000000">
                    <a:alpha val="43137"/>
                  </a:srgbClr>
                </a:outerShdw>
              </a:effectLst>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xmlns="" val="3099448028"/>
              </p:ext>
            </p:extLst>
          </p:nvPr>
        </p:nvGraphicFramePr>
        <p:xfrm>
          <a:off x="467544" y="1052736"/>
          <a:ext cx="8203659" cy="5400600"/>
        </p:xfrm>
        <a:graphic>
          <a:graphicData uri="http://schemas.openxmlformats.org/drawingml/2006/table">
            <a:tbl>
              <a:tblPr rtl="1" firstRow="1" firstCol="1" bandRow="1">
                <a:tableStyleId>{5C22544A-7EE6-4342-B048-85BDC9FD1C3A}</a:tableStyleId>
              </a:tblPr>
              <a:tblGrid>
                <a:gridCol w="613241"/>
                <a:gridCol w="1003891"/>
                <a:gridCol w="2024767"/>
                <a:gridCol w="2407438"/>
                <a:gridCol w="2154322"/>
              </a:tblGrid>
              <a:tr h="289852">
                <a:tc>
                  <a:txBody>
                    <a:bodyPr/>
                    <a:lstStyle/>
                    <a:p>
                      <a:pPr algn="ctr" rtl="1">
                        <a:lnSpc>
                          <a:spcPct val="115000"/>
                        </a:lnSpc>
                        <a:spcAft>
                          <a:spcPts val="0"/>
                        </a:spcAft>
                      </a:pPr>
                      <a:r>
                        <a:rPr lang="fa-IR" sz="1200" b="1" spc="-20" dirty="0">
                          <a:solidFill>
                            <a:schemeClr val="tx1"/>
                          </a:solidFill>
                          <a:effectLst/>
                          <a:cs typeface="B Zar" panose="00000400000000000000" pitchFamily="2" charset="-78"/>
                        </a:rPr>
                        <a:t>رديف</a:t>
                      </a:r>
                      <a:endParaRPr lang="en-US" sz="12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200" b="1" spc="-20" dirty="0">
                          <a:solidFill>
                            <a:schemeClr val="tx1"/>
                          </a:solidFill>
                          <a:effectLst/>
                          <a:cs typeface="B Zar" panose="00000400000000000000" pitchFamily="2" charset="-78"/>
                        </a:rPr>
                        <a:t>نوع جايزه</a:t>
                      </a:r>
                      <a:endParaRPr lang="en-US" sz="12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200" b="1" spc="-20" dirty="0">
                          <a:solidFill>
                            <a:schemeClr val="tx1"/>
                          </a:solidFill>
                          <a:effectLst/>
                          <a:cs typeface="B Zar" panose="00000400000000000000" pitchFamily="2" charset="-78"/>
                        </a:rPr>
                        <a:t>تسهيلات</a:t>
                      </a:r>
                      <a:endParaRPr lang="en-US" sz="12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200" b="1" spc="-20" dirty="0">
                          <a:solidFill>
                            <a:schemeClr val="tx1"/>
                          </a:solidFill>
                          <a:effectLst/>
                          <a:cs typeface="B Zar" panose="00000400000000000000" pitchFamily="2" charset="-78"/>
                        </a:rPr>
                        <a:t>سقف اعتبار</a:t>
                      </a:r>
                      <a:endParaRPr lang="en-US" sz="12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200" b="1" spc="-20" dirty="0">
                          <a:solidFill>
                            <a:schemeClr val="tx1"/>
                          </a:solidFill>
                          <a:effectLst/>
                          <a:cs typeface="B Zar" panose="00000400000000000000" pitchFamily="2" charset="-78"/>
                        </a:rPr>
                        <a:t>توضيحات</a:t>
                      </a:r>
                      <a:endParaRPr lang="en-US" sz="12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54079">
                <a:tc>
                  <a:txBody>
                    <a:bodyPr/>
                    <a:lstStyle/>
                    <a:p>
                      <a:pPr algn="ctr" rtl="1">
                        <a:lnSpc>
                          <a:spcPct val="115000"/>
                        </a:lnSpc>
                        <a:spcAft>
                          <a:spcPts val="0"/>
                        </a:spcAft>
                      </a:pPr>
                      <a:r>
                        <a:rPr lang="fa-IR" sz="1400" b="1" spc="-20">
                          <a:solidFill>
                            <a:schemeClr val="tx1"/>
                          </a:solidFill>
                          <a:effectLst/>
                          <a:cs typeface="B Zar" panose="00000400000000000000" pitchFamily="2" charset="-78"/>
                        </a:rPr>
                        <a:t>1</a:t>
                      </a:r>
                      <a:endParaRPr lang="en-US" sz="12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آموزش</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اعتبار آموزش‌ياري</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a:solidFill>
                            <a:schemeClr val="tx1"/>
                          </a:solidFill>
                          <a:effectLst/>
                          <a:cs typeface="B Zar" panose="00000400000000000000" pitchFamily="2" charset="-78"/>
                        </a:rPr>
                        <a:t>5.000.000 ريال</a:t>
                      </a:r>
                      <a:endParaRPr lang="en-US" sz="16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به طور ماهانه </a:t>
                      </a:r>
                      <a:r>
                        <a:rPr lang="fa-IR" sz="1600" b="1" spc="-20" dirty="0" smtClean="0">
                          <a:solidFill>
                            <a:schemeClr val="tx1"/>
                          </a:solidFill>
                          <a:effectLst/>
                          <a:cs typeface="B Zar" panose="00000400000000000000" pitchFamily="2" charset="-78"/>
                        </a:rPr>
                        <a:t>(به مدت نُه ماه)</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4221">
                <a:tc>
                  <a:txBody>
                    <a:bodyPr/>
                    <a:lstStyle/>
                    <a:p>
                      <a:pPr algn="ctr" rtl="1">
                        <a:lnSpc>
                          <a:spcPct val="115000"/>
                        </a:lnSpc>
                        <a:spcAft>
                          <a:spcPts val="0"/>
                        </a:spcAft>
                      </a:pPr>
                      <a:r>
                        <a:rPr lang="fa-IR" sz="1400" b="1" spc="-20">
                          <a:solidFill>
                            <a:schemeClr val="tx1"/>
                          </a:solidFill>
                          <a:effectLst/>
                          <a:cs typeface="B Zar" panose="00000400000000000000" pitchFamily="2" charset="-78"/>
                        </a:rPr>
                        <a:t>2</a:t>
                      </a:r>
                      <a:endParaRPr lang="en-US" sz="12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rtl="1"/>
                      <a:endParaRPr lang="fa-IR"/>
                    </a:p>
                  </a:txBody>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اعتبار توان‌مندي آموزشي</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a:solidFill>
                            <a:schemeClr val="tx1"/>
                          </a:solidFill>
                          <a:effectLst/>
                          <a:cs typeface="B Zar" panose="00000400000000000000" pitchFamily="2" charset="-78"/>
                        </a:rPr>
                        <a:t>5.000.000 ريال</a:t>
                      </a:r>
                      <a:endParaRPr lang="en-US" sz="16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a:solidFill>
                            <a:schemeClr val="tx1"/>
                          </a:solidFill>
                          <a:effectLst/>
                          <a:cs typeface="B Zar" panose="00000400000000000000" pitchFamily="2" charset="-78"/>
                        </a:rPr>
                        <a:t>در سال مشموليت</a:t>
                      </a:r>
                      <a:endParaRPr lang="en-US" sz="16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4079">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3</a:t>
                      </a:r>
                      <a:endParaRPr lang="en-US" sz="12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6">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پژوهش</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اعتبار پژوهش‌ياري</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a:solidFill>
                            <a:schemeClr val="tx1"/>
                          </a:solidFill>
                          <a:effectLst/>
                          <a:cs typeface="B Zar" panose="00000400000000000000" pitchFamily="2" charset="-78"/>
                        </a:rPr>
                        <a:t>5.000.000 ريال</a:t>
                      </a:r>
                      <a:endParaRPr lang="en-US" sz="16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به طور ماهانه </a:t>
                      </a:r>
                      <a:r>
                        <a:rPr lang="fa-IR" sz="1600" b="1" spc="-20" dirty="0" smtClean="0">
                          <a:solidFill>
                            <a:schemeClr val="tx1"/>
                          </a:solidFill>
                          <a:effectLst/>
                          <a:cs typeface="B Zar" panose="00000400000000000000" pitchFamily="2" charset="-78"/>
                        </a:rPr>
                        <a:t>(به مدت نُه ماه)</a:t>
                      </a:r>
                      <a:endParaRPr lang="en-US" sz="1600" b="1" dirty="0">
                        <a:solidFill>
                          <a:schemeClr val="tx1"/>
                        </a:solidFill>
                        <a:effectLst/>
                        <a:latin typeface="+mn-lt"/>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34088">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4</a:t>
                      </a:r>
                      <a:endParaRPr lang="en-US" sz="12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600" b="1" spc="-20">
                          <a:solidFill>
                            <a:schemeClr val="tx1"/>
                          </a:solidFill>
                          <a:effectLst/>
                          <a:cs typeface="B Zar" panose="00000400000000000000" pitchFamily="2" charset="-78"/>
                        </a:rPr>
                        <a:t>اعتبار ارتباطات علمي</a:t>
                      </a:r>
                      <a:endParaRPr lang="en-US" sz="16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5.000.000 ريال</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a:solidFill>
                            <a:schemeClr val="tx1"/>
                          </a:solidFill>
                          <a:effectLst/>
                          <a:cs typeface="B Zar" panose="00000400000000000000" pitchFamily="2" charset="-78"/>
                        </a:rPr>
                        <a:t>در سال مشموليت</a:t>
                      </a:r>
                      <a:endParaRPr lang="en-US" sz="16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111974">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5</a:t>
                      </a:r>
                      <a:endParaRPr lang="en-US" sz="12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اعتبار اجراي پايان‌نامه</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20.000.000 ريال (گروه‌هاي فني و علوم پايه)</a:t>
                      </a:r>
                      <a:endParaRPr lang="en-US" sz="1600" b="1" dirty="0">
                        <a:solidFill>
                          <a:schemeClr val="tx1"/>
                        </a:solidFill>
                        <a:effectLst/>
                        <a:cs typeface="B Zar" panose="00000400000000000000" pitchFamily="2" charset="-78"/>
                      </a:endParaRPr>
                    </a:p>
                    <a:p>
                      <a:pPr algn="ctr" rtl="1">
                        <a:lnSpc>
                          <a:spcPct val="115000"/>
                        </a:lnSpc>
                        <a:spcAft>
                          <a:spcPts val="0"/>
                        </a:spcAft>
                      </a:pPr>
                      <a:r>
                        <a:rPr lang="fa-IR" sz="1600" b="1" spc="-20" dirty="0">
                          <a:solidFill>
                            <a:schemeClr val="tx1"/>
                          </a:solidFill>
                          <a:effectLst/>
                          <a:cs typeface="B Zar" panose="00000400000000000000" pitchFamily="2" charset="-78"/>
                        </a:rPr>
                        <a:t>10.000.000 ريال (سايرگروه‌ها)</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در سال مشموليت</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654079">
                <a:tc>
                  <a:txBody>
                    <a:bodyPr/>
                    <a:lstStyle/>
                    <a:p>
                      <a:pPr algn="ctr" rtl="1">
                        <a:lnSpc>
                          <a:spcPct val="115000"/>
                        </a:lnSpc>
                        <a:spcAft>
                          <a:spcPts val="0"/>
                        </a:spcAft>
                      </a:pPr>
                      <a:r>
                        <a:rPr lang="fa-IR" sz="1400" b="1" spc="-20">
                          <a:solidFill>
                            <a:schemeClr val="tx1"/>
                          </a:solidFill>
                          <a:effectLst/>
                          <a:cs typeface="B Zar" panose="00000400000000000000" pitchFamily="2" charset="-78"/>
                        </a:rPr>
                        <a:t>6</a:t>
                      </a:r>
                      <a:endParaRPr lang="en-US" sz="12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اعتبار شركت در مجامع علمي داخلي</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3.000.000 ريال</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دوبار (در سال مشموليت)</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654079">
                <a:tc>
                  <a:txBody>
                    <a:bodyPr/>
                    <a:lstStyle/>
                    <a:p>
                      <a:pPr algn="ctr" rtl="1">
                        <a:lnSpc>
                          <a:spcPct val="115000"/>
                        </a:lnSpc>
                        <a:spcAft>
                          <a:spcPts val="0"/>
                        </a:spcAft>
                      </a:pPr>
                      <a:r>
                        <a:rPr lang="fa-IR" sz="1400" b="1" spc="-20">
                          <a:solidFill>
                            <a:schemeClr val="tx1"/>
                          </a:solidFill>
                          <a:effectLst/>
                          <a:cs typeface="B Zar" panose="00000400000000000000" pitchFamily="2" charset="-78"/>
                        </a:rPr>
                        <a:t>7</a:t>
                      </a:r>
                      <a:endParaRPr lang="en-US" sz="12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600" b="1" spc="-20">
                          <a:solidFill>
                            <a:schemeClr val="tx1"/>
                          </a:solidFill>
                          <a:effectLst/>
                          <a:cs typeface="B Zar" panose="00000400000000000000" pitchFamily="2" charset="-78"/>
                        </a:rPr>
                        <a:t>مجوّز و اعتبار شركت در مجامع علمي خارجي</a:t>
                      </a:r>
                      <a:endParaRPr lang="en-US" sz="16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20.000.000 ريال</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يك‌بار (در سال مشموليت)</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424149">
                <a:tc>
                  <a:txBody>
                    <a:bodyPr/>
                    <a:lstStyle/>
                    <a:p>
                      <a:pPr algn="ctr" rtl="1">
                        <a:lnSpc>
                          <a:spcPct val="115000"/>
                        </a:lnSpc>
                        <a:spcAft>
                          <a:spcPts val="0"/>
                        </a:spcAft>
                      </a:pPr>
                      <a:r>
                        <a:rPr lang="fa-IR" sz="1400" b="1" spc="-20">
                          <a:solidFill>
                            <a:schemeClr val="tx1"/>
                          </a:solidFill>
                          <a:effectLst/>
                          <a:cs typeface="B Zar" panose="00000400000000000000" pitchFamily="2" charset="-78"/>
                        </a:rPr>
                        <a:t>8</a:t>
                      </a:r>
                      <a:endParaRPr lang="en-US" sz="12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اعتبار هستة پژوهشي</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a:solidFill>
                            <a:schemeClr val="tx1"/>
                          </a:solidFill>
                          <a:effectLst/>
                          <a:cs typeface="B Zar" panose="00000400000000000000" pitchFamily="2" charset="-78"/>
                        </a:rPr>
                        <a:t>70.000.000 ريال</a:t>
                      </a:r>
                      <a:endParaRPr lang="en-US" sz="16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در سال مشموليت</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284545413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88640"/>
            <a:ext cx="6840760" cy="523220"/>
          </a:xfrm>
          <a:prstGeom prst="rect">
            <a:avLst/>
          </a:prstGeom>
          <a:noFill/>
        </p:spPr>
        <p:txBody>
          <a:bodyPr wrap="square" rtlCol="1">
            <a:spAutoFit/>
          </a:bodyPr>
          <a:lstStyle/>
          <a:p>
            <a:pPr algn="ctr"/>
            <a:r>
              <a:rPr lang="fa-IR" sz="28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2800" b="1" dirty="0" smtClean="0">
                <a:solidFill>
                  <a:srgbClr val="FFC000"/>
                </a:solidFill>
                <a:effectLst>
                  <a:outerShdw blurRad="38100" dist="38100" dir="2700000" algn="tl">
                    <a:srgbClr val="000000">
                      <a:alpha val="43137"/>
                    </a:srgbClr>
                  </a:outerShdw>
                </a:effectLst>
                <a:cs typeface="B Titr" panose="00000700000000000000" pitchFamily="2" charset="-78"/>
              </a:rPr>
              <a:t>دورة‌كارشناسي ارشد در يك نگاه (ادامه)</a:t>
            </a:r>
            <a:endParaRPr lang="fa-IR" sz="2800" dirty="0">
              <a:solidFill>
                <a:srgbClr val="FFC000"/>
              </a:solidFill>
              <a:effectLst>
                <a:outerShdw blurRad="38100" dist="38100" dir="2700000" algn="tl">
                  <a:srgbClr val="000000">
                    <a:alpha val="43137"/>
                  </a:srgbClr>
                </a:outerShdw>
              </a:effectLst>
              <a:cs typeface="B Titr" panose="000007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xmlns="" val="4085028941"/>
              </p:ext>
            </p:extLst>
          </p:nvPr>
        </p:nvGraphicFramePr>
        <p:xfrm>
          <a:off x="323528" y="936551"/>
          <a:ext cx="8352927" cy="5553348"/>
        </p:xfrm>
        <a:graphic>
          <a:graphicData uri="http://schemas.openxmlformats.org/drawingml/2006/table">
            <a:tbl>
              <a:tblPr rtl="1" firstRow="1" firstCol="1" bandRow="1">
                <a:tableStyleId>{5C22544A-7EE6-4342-B048-85BDC9FD1C3A}</a:tableStyleId>
              </a:tblPr>
              <a:tblGrid>
                <a:gridCol w="624398"/>
                <a:gridCol w="1022157"/>
                <a:gridCol w="2061609"/>
                <a:gridCol w="2416921"/>
                <a:gridCol w="2227842"/>
              </a:tblGrid>
              <a:tr h="432046">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رديف</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نوع جايزه</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تسهيلات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سقف اعتبار</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توضيحات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6227">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9</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rtl="1">
                        <a:lnSpc>
                          <a:spcPct val="115000"/>
                        </a:lnSpc>
                        <a:spcAft>
                          <a:spcPts val="0"/>
                        </a:spcAft>
                      </a:pPr>
                      <a:r>
                        <a:rPr lang="fa-IR" sz="1600" b="1" spc="-20" dirty="0">
                          <a:effectLst/>
                          <a:cs typeface="B Zar" panose="00000400000000000000" pitchFamily="2" charset="-78"/>
                        </a:rPr>
                        <a:t>فنّاوري</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effectLst/>
                          <a:cs typeface="B Zar" panose="00000400000000000000" pitchFamily="2" charset="-78"/>
                        </a:rPr>
                        <a:t>اعتبار فن‌ياري</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effectLst/>
                          <a:cs typeface="B Zar" panose="00000400000000000000" pitchFamily="2" charset="-78"/>
                        </a:rPr>
                        <a:t>5.000.000 ريال</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effectLst/>
                          <a:cs typeface="B Zar" panose="00000400000000000000" pitchFamily="2" charset="-78"/>
                        </a:rPr>
                        <a:t>به طور ماهانه </a:t>
                      </a:r>
                      <a:r>
                        <a:rPr lang="fa-IR" sz="1600" b="1" spc="-20" dirty="0" smtClean="0">
                          <a:solidFill>
                            <a:schemeClr val="tx1"/>
                          </a:solidFill>
                          <a:effectLst/>
                          <a:cs typeface="B Zar" panose="00000400000000000000" pitchFamily="2" charset="-78"/>
                        </a:rPr>
                        <a:t>(به مدت نُه ماه)</a:t>
                      </a:r>
                      <a:endParaRPr lang="en-US" sz="1600" b="1" dirty="0">
                        <a:solidFill>
                          <a:schemeClr val="tx1"/>
                        </a:solidFill>
                        <a:effectLst/>
                        <a:latin typeface="+mn-lt"/>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6064">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10</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rtl="1"/>
                      <a:endParaRPr lang="fa-IR"/>
                    </a:p>
                  </a:txBody>
                  <a:tcPr/>
                </a:tc>
                <a:tc>
                  <a:txBody>
                    <a:bodyPr/>
                    <a:lstStyle/>
                    <a:p>
                      <a:pPr algn="ctr" rtl="1">
                        <a:lnSpc>
                          <a:spcPct val="115000"/>
                        </a:lnSpc>
                        <a:spcAft>
                          <a:spcPts val="0"/>
                        </a:spcAft>
                      </a:pPr>
                      <a:r>
                        <a:rPr lang="fa-IR" sz="1600" b="1" spc="-20" dirty="0">
                          <a:effectLst/>
                          <a:cs typeface="B Zar" panose="00000400000000000000" pitchFamily="2" charset="-78"/>
                        </a:rPr>
                        <a:t>اعتبار توان‌مندي‌كارآفريني</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effectLst/>
                          <a:cs typeface="B Zar" panose="00000400000000000000" pitchFamily="2" charset="-78"/>
                        </a:rPr>
                        <a:t>5.000.000 ريال</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effectLst/>
                          <a:cs typeface="B Zar" panose="00000400000000000000" pitchFamily="2" charset="-78"/>
                        </a:rPr>
                        <a:t>در سال مشموليت</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2088">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11</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rtl="1"/>
                      <a:endParaRPr lang="fa-IR"/>
                    </a:p>
                  </a:txBody>
                  <a:tcPr/>
                </a:tc>
                <a:tc>
                  <a:txBody>
                    <a:bodyPr/>
                    <a:lstStyle/>
                    <a:p>
                      <a:pPr algn="ctr" rtl="1">
                        <a:lnSpc>
                          <a:spcPct val="115000"/>
                        </a:lnSpc>
                        <a:spcAft>
                          <a:spcPts val="0"/>
                        </a:spcAft>
                      </a:pPr>
                      <a:r>
                        <a:rPr lang="fa-IR" sz="1600" b="1" spc="-20" dirty="0">
                          <a:effectLst/>
                          <a:cs typeface="B Zar" panose="00000400000000000000" pitchFamily="2" charset="-78"/>
                        </a:rPr>
                        <a:t>اعتبار هستة فنّاوري وكارآفريني</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effectLst/>
                          <a:cs typeface="B Zar" panose="00000400000000000000" pitchFamily="2" charset="-78"/>
                        </a:rPr>
                        <a:t>70.000.000 ريال</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600" b="1" spc="-20" dirty="0">
                          <a:effectLst/>
                          <a:cs typeface="B Zar" panose="00000400000000000000" pitchFamily="2" charset="-78"/>
                        </a:rPr>
                        <a:t>در سال مشموليت</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0080">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12</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7">
                  <a:txBody>
                    <a:bodyPr/>
                    <a:lstStyle/>
                    <a:p>
                      <a:pPr algn="ctr" rtl="1">
                        <a:lnSpc>
                          <a:spcPct val="115000"/>
                        </a:lnSpc>
                        <a:spcAft>
                          <a:spcPts val="0"/>
                        </a:spcAft>
                      </a:pPr>
                      <a:r>
                        <a:rPr lang="fa-IR" sz="1600" b="1" spc="-20" dirty="0">
                          <a:effectLst/>
                          <a:cs typeface="B Zar" panose="00000400000000000000" pitchFamily="2" charset="-78"/>
                        </a:rPr>
                        <a:t>فرهنگ</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effectLst/>
                          <a:cs typeface="B Zar" panose="00000400000000000000" pitchFamily="2" charset="-78"/>
                        </a:rPr>
                        <a:t>راتبة دانشجويي</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effectLst/>
                          <a:cs typeface="B Zar" panose="00000400000000000000" pitchFamily="2" charset="-78"/>
                        </a:rPr>
                        <a:t>1.000.000 ريال (مجرد)</a:t>
                      </a:r>
                      <a:endParaRPr lang="en-US" sz="1600" b="1" dirty="0">
                        <a:effectLst/>
                        <a:cs typeface="B Zar" panose="00000400000000000000" pitchFamily="2" charset="-78"/>
                      </a:endParaRPr>
                    </a:p>
                    <a:p>
                      <a:pPr algn="ctr" rtl="1">
                        <a:lnSpc>
                          <a:spcPct val="115000"/>
                        </a:lnSpc>
                        <a:spcAft>
                          <a:spcPts val="0"/>
                        </a:spcAft>
                      </a:pPr>
                      <a:r>
                        <a:rPr lang="fa-IR" sz="1600" b="1" spc="-20" dirty="0">
                          <a:effectLst/>
                          <a:cs typeface="B Zar" panose="00000400000000000000" pitchFamily="2" charset="-78"/>
                        </a:rPr>
                        <a:t>1.500.000 ريال (متأهل)</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fa-IR" sz="1600" b="1" spc="-20" dirty="0">
                          <a:effectLst/>
                          <a:cs typeface="B Zar" panose="00000400000000000000" pitchFamily="2" charset="-78"/>
                        </a:rPr>
                        <a:t>به طور </a:t>
                      </a:r>
                      <a:r>
                        <a:rPr lang="fa-IR" sz="1600" b="1" spc="-20" dirty="0" smtClean="0">
                          <a:effectLst/>
                          <a:cs typeface="B Zar" panose="00000400000000000000" pitchFamily="2" charset="-78"/>
                        </a:rPr>
                        <a:t>ماهانه، به </a:t>
                      </a:r>
                      <a:r>
                        <a:rPr lang="fa-IR" sz="1600" b="1" spc="-20" dirty="0">
                          <a:effectLst/>
                          <a:cs typeface="B Zar" panose="00000400000000000000" pitchFamily="2" charset="-78"/>
                        </a:rPr>
                        <a:t>ازاي 10 ساعت كار </a:t>
                      </a:r>
                      <a:r>
                        <a:rPr lang="fa-IR" sz="1600" b="1" spc="-20" dirty="0" smtClean="0">
                          <a:effectLst/>
                          <a:cs typeface="B Zar" panose="00000400000000000000" pitchFamily="2" charset="-78"/>
                        </a:rPr>
                        <a:t>ماهانه </a:t>
                      </a:r>
                    </a:p>
                    <a:p>
                      <a:pPr marL="0" marR="0" indent="0" algn="ctr" defTabSz="914400" rtl="1" eaLnBrk="1" fontAlgn="auto" latinLnBrk="0" hangingPunct="1">
                        <a:lnSpc>
                          <a:spcPct val="115000"/>
                        </a:lnSpc>
                        <a:spcBef>
                          <a:spcPts val="0"/>
                        </a:spcBef>
                        <a:spcAft>
                          <a:spcPts val="0"/>
                        </a:spcAft>
                        <a:buClrTx/>
                        <a:buSzTx/>
                        <a:buFontTx/>
                        <a:buNone/>
                        <a:tabLst/>
                        <a:defRPr/>
                      </a:pPr>
                      <a:r>
                        <a:rPr lang="fa-IR" sz="1600" b="1" spc="-20" dirty="0" smtClean="0">
                          <a:solidFill>
                            <a:schemeClr val="tx1"/>
                          </a:solidFill>
                          <a:effectLst/>
                          <a:cs typeface="B Zar" panose="00000400000000000000" pitchFamily="2" charset="-78"/>
                        </a:rPr>
                        <a:t>(به مدت نُه ماه)</a:t>
                      </a:r>
                      <a:endParaRPr lang="en-US" sz="1600" b="1" dirty="0" smtClean="0">
                        <a:solidFill>
                          <a:schemeClr val="tx1"/>
                        </a:solidFill>
                        <a:effectLst/>
                        <a:latin typeface="+mn-lt"/>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419451">
                <a:tc>
                  <a:txBody>
                    <a:bodyPr/>
                    <a:lstStyle/>
                    <a:p>
                      <a:pPr algn="ctr" rtl="1">
                        <a:lnSpc>
                          <a:spcPct val="115000"/>
                        </a:lnSpc>
                        <a:spcAft>
                          <a:spcPts val="0"/>
                        </a:spcAft>
                      </a:pPr>
                      <a:r>
                        <a:rPr lang="fa-IR" sz="1400" b="1" dirty="0" smtClean="0">
                          <a:solidFill>
                            <a:schemeClr val="tx1"/>
                          </a:solidFill>
                          <a:effectLst/>
                          <a:latin typeface="Calibri"/>
                          <a:ea typeface="Calibri"/>
                          <a:cs typeface="B Zar" panose="00000400000000000000" pitchFamily="2" charset="-78"/>
                        </a:rPr>
                        <a:t>13</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600" b="1" spc="-20" dirty="0">
                          <a:solidFill>
                            <a:srgbClr val="000000"/>
                          </a:solidFill>
                          <a:effectLst/>
                          <a:latin typeface="Calibri"/>
                          <a:ea typeface="Calibri"/>
                          <a:cs typeface="B Zar"/>
                        </a:rPr>
                        <a:t>بيمة تكميلي</a:t>
                      </a:r>
                      <a:endParaRPr lang="en-US" sz="14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rgbClr val="000000"/>
                          </a:solidFill>
                          <a:effectLst/>
                          <a:latin typeface="Calibri"/>
                          <a:ea typeface="Calibri"/>
                          <a:cs typeface="B Zar"/>
                        </a:rPr>
                        <a:t>مطابق مقررات بنياد</a:t>
                      </a:r>
                      <a:endParaRPr lang="en-US" sz="14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solidFill>
                            <a:srgbClr val="000000"/>
                          </a:solidFill>
                          <a:effectLst/>
                          <a:latin typeface="Calibri"/>
                          <a:ea typeface="Calibri"/>
                          <a:cs typeface="B Zar"/>
                        </a:rPr>
                        <a:t>فرد بايد داراي بيمة پايه باشد.</a:t>
                      </a:r>
                      <a:endParaRPr lang="en-US" sz="14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04056">
                <a:tc rowSpan="2">
                  <a:txBody>
                    <a:bodyPr/>
                    <a:lstStyle/>
                    <a:p>
                      <a:pPr algn="ctr" rtl="1">
                        <a:lnSpc>
                          <a:spcPct val="115000"/>
                        </a:lnSpc>
                        <a:spcAft>
                          <a:spcPts val="0"/>
                        </a:spcAft>
                      </a:pPr>
                      <a:r>
                        <a:rPr lang="fa-IR" sz="1400" b="1" spc="-20" dirty="0" smtClean="0">
                          <a:solidFill>
                            <a:schemeClr val="tx1"/>
                          </a:solidFill>
                          <a:effectLst/>
                          <a:cs typeface="B Zar" panose="00000400000000000000" pitchFamily="2" charset="-78"/>
                        </a:rPr>
                        <a:t>14</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600" b="1" spc="-20" dirty="0">
                          <a:effectLst/>
                          <a:cs typeface="B Zar" panose="00000400000000000000" pitchFamily="2" charset="-78"/>
                        </a:rPr>
                        <a:t>هدية ازدواج</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effectLst/>
                          <a:cs typeface="B Zar" panose="00000400000000000000" pitchFamily="2" charset="-78"/>
                        </a:rPr>
                        <a:t>20.000.000 ريال</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600" b="1" spc="-20" dirty="0">
                          <a:effectLst/>
                          <a:cs typeface="B Zar" panose="00000400000000000000" pitchFamily="2" charset="-78"/>
                        </a:rPr>
                        <a:t>در سال مشموليت</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84600">
                <a:tc vMerge="1">
                  <a:txBody>
                    <a:bodyPr/>
                    <a:lstStyle/>
                    <a:p>
                      <a:pPr rtl="1"/>
                      <a:endParaRPr lang="fa-IR"/>
                    </a:p>
                  </a:txBody>
                  <a:tcPr/>
                </a:tc>
                <a:tc vMerge="1">
                  <a:txBody>
                    <a:bodyPr/>
                    <a:lstStyle/>
                    <a:p>
                      <a:pPr rtl="1"/>
                      <a:endParaRPr lang="fa-IR"/>
                    </a:p>
                  </a:txBody>
                  <a:tcPr/>
                </a:tc>
                <a:tc rowSpan="2">
                  <a:txBody>
                    <a:bodyPr/>
                    <a:lstStyle/>
                    <a:p>
                      <a:pPr algn="ctr" rtl="1">
                        <a:lnSpc>
                          <a:spcPct val="115000"/>
                        </a:lnSpc>
                        <a:spcAft>
                          <a:spcPts val="0"/>
                        </a:spcAft>
                      </a:pPr>
                      <a:r>
                        <a:rPr lang="fa-IR" sz="1600" b="1" spc="-20" dirty="0">
                          <a:effectLst/>
                          <a:cs typeface="B Zar" panose="00000400000000000000" pitchFamily="2" charset="-78"/>
                        </a:rPr>
                        <a:t>وديعة اجارة مسكن</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600" b="1" spc="-20" dirty="0">
                          <a:effectLst/>
                          <a:cs typeface="B Zar" panose="00000400000000000000" pitchFamily="2" charset="-78"/>
                        </a:rPr>
                        <a:t>250.000.000 ريال (تهران)</a:t>
                      </a:r>
                      <a:endParaRPr lang="en-US" sz="1600" b="1" dirty="0">
                        <a:effectLst/>
                        <a:cs typeface="B Zar" panose="00000400000000000000" pitchFamily="2" charset="-78"/>
                      </a:endParaRPr>
                    </a:p>
                    <a:p>
                      <a:pPr algn="ctr" rtl="1">
                        <a:lnSpc>
                          <a:spcPct val="115000"/>
                        </a:lnSpc>
                        <a:spcAft>
                          <a:spcPts val="0"/>
                        </a:spcAft>
                      </a:pPr>
                      <a:r>
                        <a:rPr lang="fa-IR" sz="1600" b="1" spc="-20" dirty="0">
                          <a:effectLst/>
                          <a:cs typeface="B Zar" panose="00000400000000000000" pitchFamily="2" charset="-78"/>
                        </a:rPr>
                        <a:t>150.000.000 ريال (ساير شهرها)</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600" b="1" spc="-20" dirty="0">
                          <a:effectLst/>
                          <a:cs typeface="B Zar" panose="00000400000000000000" pitchFamily="2" charset="-78"/>
                        </a:rPr>
                        <a:t>بهره‌مندي در سال مشموليت</a:t>
                      </a:r>
                      <a:r>
                        <a:rPr lang="fa-IR" sz="1600" b="1" spc="-30" dirty="0">
                          <a:effectLst/>
                          <a:cs typeface="B Zar" panose="00000400000000000000" pitchFamily="2" charset="-78"/>
                        </a:rPr>
                        <a:t> و تصفيه‌حساب در زمان دانش‌آموختگي</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751504">
                <a:tc rowSpan="2">
                  <a:txBody>
                    <a:bodyPr/>
                    <a:lstStyle/>
                    <a:p>
                      <a:pPr algn="ctr" rtl="1">
                        <a:lnSpc>
                          <a:spcPct val="115000"/>
                        </a:lnSpc>
                        <a:spcAft>
                          <a:spcPts val="0"/>
                        </a:spcAft>
                      </a:pPr>
                      <a:r>
                        <a:rPr lang="fa-IR" sz="1400" b="1" spc="-20" dirty="0" smtClean="0">
                          <a:solidFill>
                            <a:schemeClr val="tx1"/>
                          </a:solidFill>
                          <a:effectLst/>
                          <a:latin typeface="+mn-lt"/>
                          <a:ea typeface="+mn-ea"/>
                          <a:cs typeface="B Zar" panose="00000400000000000000" pitchFamily="2" charset="-78"/>
                        </a:rPr>
                        <a:t>15</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vMerge="1">
                  <a:txBody>
                    <a:bodyPr/>
                    <a:lstStyle/>
                    <a:p>
                      <a:pPr algn="ctr" rtl="1">
                        <a:lnSpc>
                          <a:spcPct val="115000"/>
                        </a:lnSpc>
                        <a:spcAft>
                          <a:spcPts val="0"/>
                        </a:spcAft>
                      </a:pP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15000"/>
                        </a:lnSpc>
                        <a:spcAft>
                          <a:spcPts val="0"/>
                        </a:spcAft>
                      </a:pP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15000"/>
                        </a:lnSpc>
                        <a:spcAft>
                          <a:spcPts val="0"/>
                        </a:spcAft>
                      </a:pP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263849">
                <a:tc vMerge="1">
                  <a:txBody>
                    <a:bodyPr/>
                    <a:lstStyle/>
                    <a:p>
                      <a:pPr rtl="1"/>
                      <a:endParaRPr lang="fa-IR"/>
                    </a:p>
                  </a:txBody>
                  <a:tcPr/>
                </a:tc>
                <a:tc vMerge="1">
                  <a:txBody>
                    <a:bodyPr/>
                    <a:lstStyle/>
                    <a:p>
                      <a:pPr rtl="1"/>
                      <a:endParaRPr lang="fa-IR"/>
                    </a:p>
                  </a:txBody>
                  <a:tcPr/>
                </a:tc>
                <a:tc rowSpan="2">
                  <a:txBody>
                    <a:bodyPr/>
                    <a:lstStyle/>
                    <a:p>
                      <a:pPr algn="ctr" rtl="1">
                        <a:lnSpc>
                          <a:spcPct val="115000"/>
                        </a:lnSpc>
                        <a:spcAft>
                          <a:spcPts val="0"/>
                        </a:spcAft>
                      </a:pPr>
                      <a:r>
                        <a:rPr lang="fa-IR" sz="1600" b="1" spc="-20" dirty="0">
                          <a:effectLst/>
                          <a:cs typeface="B Zar" panose="00000400000000000000" pitchFamily="2" charset="-78"/>
                        </a:rPr>
                        <a:t>برنامه‌ها و سفرهاي زيارتي و گردش‌گري</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600" b="1" spc="-20" dirty="0">
                          <a:effectLst/>
                          <a:cs typeface="B Zar" panose="00000400000000000000" pitchFamily="2" charset="-78"/>
                        </a:rPr>
                        <a:t>3.000.000 ريال (داخلي)</a:t>
                      </a:r>
                      <a:endParaRPr lang="en-US" sz="1600" b="1" dirty="0">
                        <a:effectLst/>
                        <a:cs typeface="B Zar" panose="00000400000000000000" pitchFamily="2" charset="-78"/>
                      </a:endParaRPr>
                    </a:p>
                    <a:p>
                      <a:pPr algn="ctr" rtl="1">
                        <a:lnSpc>
                          <a:spcPct val="115000"/>
                        </a:lnSpc>
                        <a:spcAft>
                          <a:spcPts val="0"/>
                        </a:spcAft>
                      </a:pPr>
                      <a:r>
                        <a:rPr lang="fa-IR" sz="1600" b="1" spc="-20" dirty="0">
                          <a:effectLst/>
                          <a:cs typeface="B Zar" panose="00000400000000000000" pitchFamily="2" charset="-78"/>
                        </a:rPr>
                        <a:t>10.000.000 ريال (خارجي)</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600" b="1" spc="-20" dirty="0">
                          <a:effectLst/>
                          <a:cs typeface="B Zar" panose="00000400000000000000" pitchFamily="2" charset="-78"/>
                        </a:rPr>
                        <a:t>در سال مشموليت</a:t>
                      </a:r>
                      <a:endParaRPr lang="en-US" sz="16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312215">
                <a:tc>
                  <a:txBody>
                    <a:bodyPr/>
                    <a:lstStyle/>
                    <a:p>
                      <a:pPr algn="ctr" rtl="1">
                        <a:lnSpc>
                          <a:spcPct val="115000"/>
                        </a:lnSpc>
                        <a:spcAft>
                          <a:spcPts val="0"/>
                        </a:spcAft>
                      </a:pPr>
                      <a:r>
                        <a:rPr lang="fa-IR" sz="1400" b="1" spc="-20" dirty="0" smtClean="0">
                          <a:solidFill>
                            <a:schemeClr val="tx1"/>
                          </a:solidFill>
                          <a:effectLst/>
                          <a:cs typeface="B Zar" panose="00000400000000000000" pitchFamily="2" charset="-78"/>
                        </a:rPr>
                        <a:t>16</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vMerge="1">
                  <a:txBody>
                    <a:bodyPr/>
                    <a:lstStyle/>
                    <a:p>
                      <a:pPr algn="ctr" rtl="1">
                        <a:lnSpc>
                          <a:spcPct val="115000"/>
                        </a:lnSpc>
                        <a:spcAft>
                          <a:spcPts val="0"/>
                        </a:spcAft>
                      </a:pPr>
                      <a:endParaRPr lang="en-US" sz="1400" b="1">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rtl="1">
                        <a:lnSpc>
                          <a:spcPct val="115000"/>
                        </a:lnSpc>
                        <a:spcAft>
                          <a:spcPts val="0"/>
                        </a:spcAft>
                      </a:pPr>
                      <a:endParaRPr lang="en-US" sz="1400" b="1">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rtl="1">
                        <a:lnSpc>
                          <a:spcPct val="115000"/>
                        </a:lnSpc>
                        <a:spcAft>
                          <a:spcPts val="0"/>
                        </a:spcAft>
                      </a:pPr>
                      <a:endParaRPr lang="en-US" sz="1400" b="1" dirty="0">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394340423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16632"/>
            <a:ext cx="6840760" cy="523220"/>
          </a:xfrm>
          <a:prstGeom prst="rect">
            <a:avLst/>
          </a:prstGeom>
          <a:noFill/>
        </p:spPr>
        <p:txBody>
          <a:bodyPr wrap="square" rtlCol="1">
            <a:spAutoFit/>
          </a:bodyPr>
          <a:lstStyle/>
          <a:p>
            <a:pPr algn="ctr"/>
            <a:r>
              <a:rPr lang="fa-IR" sz="28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2800" b="1" dirty="0" smtClean="0">
                <a:solidFill>
                  <a:srgbClr val="FFC000"/>
                </a:solidFill>
                <a:effectLst>
                  <a:outerShdw blurRad="38100" dist="38100" dir="2700000" algn="tl">
                    <a:srgbClr val="000000">
                      <a:alpha val="43137"/>
                    </a:srgbClr>
                  </a:outerShdw>
                </a:effectLst>
                <a:cs typeface="B Titr" panose="00000700000000000000" pitchFamily="2" charset="-78"/>
              </a:rPr>
              <a:t>دورة‌ دكتري در يك نگاه</a:t>
            </a:r>
            <a:endParaRPr lang="fa-IR" sz="2800" dirty="0">
              <a:solidFill>
                <a:srgbClr val="FFC000"/>
              </a:solidFill>
              <a:effectLst>
                <a:outerShdw blurRad="38100" dist="38100" dir="2700000" algn="tl">
                  <a:srgbClr val="000000">
                    <a:alpha val="43137"/>
                  </a:srgbClr>
                </a:outerShdw>
              </a:effectLst>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xmlns="" val="1748152277"/>
              </p:ext>
            </p:extLst>
          </p:nvPr>
        </p:nvGraphicFramePr>
        <p:xfrm>
          <a:off x="270238" y="679777"/>
          <a:ext cx="8478226" cy="6037529"/>
        </p:xfrm>
        <a:graphic>
          <a:graphicData uri="http://schemas.openxmlformats.org/drawingml/2006/table">
            <a:tbl>
              <a:tblPr rtl="1" firstRow="1" firstCol="1" bandRow="1">
                <a:tableStyleId>{5C22544A-7EE6-4342-B048-85BDC9FD1C3A}</a:tableStyleId>
              </a:tblPr>
              <a:tblGrid>
                <a:gridCol w="601717"/>
                <a:gridCol w="882993"/>
                <a:gridCol w="2523476"/>
                <a:gridCol w="2269793"/>
                <a:gridCol w="2200247"/>
              </a:tblGrid>
              <a:tr h="372959">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رديف</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نوع جايزه</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تسهيلات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سقف اعتبار</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توضيحات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32048">
                <a:tc rowSpan="2">
                  <a:txBody>
                    <a:bodyPr/>
                    <a:lstStyle/>
                    <a:p>
                      <a:pPr algn="ctr" rtl="1">
                        <a:lnSpc>
                          <a:spcPct val="115000"/>
                        </a:lnSpc>
                        <a:spcAft>
                          <a:spcPts val="0"/>
                        </a:spcAft>
                      </a:pPr>
                      <a:r>
                        <a:rPr lang="fa-IR" sz="1400" b="1" spc="-20">
                          <a:solidFill>
                            <a:schemeClr val="tx1"/>
                          </a:solidFill>
                          <a:effectLst/>
                          <a:cs typeface="B Zar" panose="00000400000000000000" pitchFamily="2" charset="-78"/>
                        </a:rPr>
                        <a:t>1</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rtl="1">
                        <a:lnSpc>
                          <a:spcPct val="115000"/>
                        </a:lnSpc>
                        <a:spcAft>
                          <a:spcPts val="0"/>
                        </a:spcAft>
                      </a:pPr>
                      <a:r>
                        <a:rPr lang="fa-IR" sz="1600" b="1" spc="-20">
                          <a:solidFill>
                            <a:schemeClr val="tx1"/>
                          </a:solidFill>
                          <a:effectLst/>
                          <a:cs typeface="B Zar" panose="00000400000000000000" pitchFamily="2" charset="-78"/>
                        </a:rPr>
                        <a:t>آموزش</a:t>
                      </a:r>
                      <a:endParaRPr lang="en-US" sz="16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اعتبار آموزش‌ياري</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9.000.000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به طور ماهانه </a:t>
                      </a:r>
                      <a:r>
                        <a:rPr lang="fa-IR" sz="1400" b="1" spc="-20" dirty="0" smtClean="0">
                          <a:solidFill>
                            <a:schemeClr val="tx1"/>
                          </a:solidFill>
                          <a:effectLst/>
                          <a:cs typeface="B Zar" panose="00000400000000000000" pitchFamily="2" charset="-78"/>
                        </a:rPr>
                        <a:t>(به مدت نُه ماه)</a:t>
                      </a:r>
                      <a:endParaRPr lang="en-US" sz="1400" b="1" dirty="0">
                        <a:solidFill>
                          <a:schemeClr val="tx1"/>
                        </a:solidFill>
                        <a:effectLst/>
                        <a:latin typeface="+mn-lt"/>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vMerge="1">
                  <a:txBody>
                    <a:bodyPr/>
                    <a:lstStyle/>
                    <a:p>
                      <a:pPr rtl="1"/>
                      <a:endParaRPr lang="fa-IR"/>
                    </a:p>
                  </a:txBody>
                  <a:tcPr/>
                </a:tc>
                <a:tc vMerge="1">
                  <a:txBody>
                    <a:bodyPr/>
                    <a:lstStyle/>
                    <a:p>
                      <a:pPr rtl="1"/>
                      <a:endParaRPr lang="fa-IR"/>
                    </a:p>
                  </a:txBody>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توان‌مندي آموزشي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rtl="1">
                        <a:lnSpc>
                          <a:spcPct val="115000"/>
                        </a:lnSpc>
                        <a:spcAft>
                          <a:spcPts val="0"/>
                        </a:spcAft>
                      </a:pPr>
                      <a:r>
                        <a:rPr lang="fa-IR" sz="1400" b="1" spc="-20">
                          <a:solidFill>
                            <a:schemeClr val="tx1"/>
                          </a:solidFill>
                          <a:effectLst/>
                          <a:cs typeface="B Zar" panose="00000400000000000000" pitchFamily="2" charset="-78"/>
                        </a:rPr>
                        <a:t>6.000.000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9669">
                <a:tc>
                  <a:txBody>
                    <a:bodyPr/>
                    <a:lstStyle/>
                    <a:p>
                      <a:pPr algn="ctr" rtl="1">
                        <a:lnSpc>
                          <a:spcPct val="115000"/>
                        </a:lnSpc>
                        <a:spcAft>
                          <a:spcPts val="0"/>
                        </a:spcAft>
                      </a:pPr>
                      <a:r>
                        <a:rPr lang="fa-IR" sz="1400" b="1" spc="-20">
                          <a:solidFill>
                            <a:schemeClr val="tx1"/>
                          </a:solidFill>
                          <a:effectLst/>
                          <a:cs typeface="B Zar" panose="00000400000000000000" pitchFamily="2" charset="-78"/>
                        </a:rPr>
                        <a:t>2</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rtl="1"/>
                      <a:endParaRPr lang="fa-IR"/>
                    </a:p>
                  </a:txBody>
                  <a:tcPr/>
                </a:tc>
                <a:tc vMerge="1">
                  <a:txBody>
                    <a:bodyPr/>
                    <a:lstStyle/>
                    <a:p>
                      <a:pPr algn="ctr" rtl="1">
                        <a:lnSpc>
                          <a:spcPct val="115000"/>
                        </a:lnSpc>
                        <a:spcAft>
                          <a:spcPts val="0"/>
                        </a:spcAft>
                      </a:pP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rtl="1">
                        <a:lnSpc>
                          <a:spcPct val="115000"/>
                        </a:lnSpc>
                        <a:spcAft>
                          <a:spcPts val="0"/>
                        </a:spcAft>
                      </a:pP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rtl="1">
                        <a:lnSpc>
                          <a:spcPct val="115000"/>
                        </a:lnSpc>
                        <a:spcAft>
                          <a:spcPts val="0"/>
                        </a:spcAft>
                      </a:pP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7097">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3</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11">
                  <a:txBody>
                    <a:bodyPr/>
                    <a:lstStyle/>
                    <a:p>
                      <a:pPr algn="ctr" rtl="1">
                        <a:lnSpc>
                          <a:spcPct val="115000"/>
                        </a:lnSpc>
                        <a:spcAft>
                          <a:spcPts val="0"/>
                        </a:spcAft>
                      </a:pPr>
                      <a:r>
                        <a:rPr lang="fa-IR" sz="1600" b="1" spc="-20" dirty="0">
                          <a:solidFill>
                            <a:schemeClr val="tx1"/>
                          </a:solidFill>
                          <a:effectLst/>
                          <a:cs typeface="B Zar" panose="00000400000000000000" pitchFamily="2" charset="-78"/>
                        </a:rPr>
                        <a:t>پژوهش</a:t>
                      </a:r>
                      <a:endParaRPr lang="en-US" sz="16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پژوهش‌ياري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9.000.000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fa-IR" sz="1400" b="1" spc="-20" dirty="0">
                          <a:solidFill>
                            <a:schemeClr val="tx1"/>
                          </a:solidFill>
                          <a:effectLst/>
                          <a:cs typeface="B Zar" panose="00000400000000000000" pitchFamily="2" charset="-78"/>
                        </a:rPr>
                        <a:t>به طور ماهانه </a:t>
                      </a:r>
                      <a:r>
                        <a:rPr lang="fa-IR" sz="1400" b="1" spc="-20" dirty="0" smtClean="0">
                          <a:solidFill>
                            <a:schemeClr val="tx1"/>
                          </a:solidFill>
                          <a:effectLst/>
                          <a:cs typeface="B Zar" panose="00000400000000000000" pitchFamily="2" charset="-78"/>
                        </a:rPr>
                        <a:t>(به مدت نُه ماه)</a:t>
                      </a:r>
                      <a:endParaRPr lang="en-US" sz="1400" b="1" dirty="0" smtClean="0">
                        <a:solidFill>
                          <a:schemeClr val="tx1"/>
                        </a:solidFill>
                        <a:effectLst/>
                        <a:latin typeface="+mn-lt"/>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259627">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4</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ارتباطات علمي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400" b="1" spc="-20">
                          <a:solidFill>
                            <a:schemeClr val="tx1"/>
                          </a:solidFill>
                          <a:effectLst/>
                          <a:cs typeface="B Zar" panose="00000400000000000000" pitchFamily="2" charset="-78"/>
                        </a:rPr>
                        <a:t>7.000.000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400" b="1" spc="-20">
                          <a:solidFill>
                            <a:schemeClr val="tx1"/>
                          </a:solidFill>
                          <a:effectLst/>
                          <a:cs typeface="B Zar" panose="00000400000000000000" pitchFamily="2" charset="-78"/>
                        </a:rPr>
                        <a:t>در سال مشموليت</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5406">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5</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vMerge="1">
                  <a:txBody>
                    <a:bodyPr/>
                    <a:lstStyle/>
                    <a:p>
                      <a:pPr algn="ctr" rtl="1">
                        <a:lnSpc>
                          <a:spcPct val="115000"/>
                        </a:lnSpc>
                        <a:spcAft>
                          <a:spcPts val="0"/>
                        </a:spcAft>
                      </a:pP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rtl="1">
                        <a:lnSpc>
                          <a:spcPct val="115000"/>
                        </a:lnSpc>
                        <a:spcAft>
                          <a:spcPts val="0"/>
                        </a:spcAft>
                      </a:pP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rtl="1">
                        <a:lnSpc>
                          <a:spcPct val="115000"/>
                        </a:lnSpc>
                        <a:spcAft>
                          <a:spcPts val="0"/>
                        </a:spcAft>
                      </a:pP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86631">
                <a:tc vMerge="1">
                  <a:txBody>
                    <a:bodyPr/>
                    <a:lstStyle/>
                    <a:p>
                      <a:pPr rtl="1"/>
                      <a:endParaRPr lang="fa-IR"/>
                    </a:p>
                  </a:txBody>
                  <a:tcPr/>
                </a:tc>
                <a:tc vMerge="1">
                  <a:txBody>
                    <a:bodyPr/>
                    <a:lstStyle/>
                    <a:p>
                      <a:pPr rtl="1"/>
                      <a:endParaRPr lang="fa-IR"/>
                    </a:p>
                  </a:txBody>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اجراي رسالة دكتري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30.000.000 ريال (گروه‌هاي فني و علوم پايه)</a:t>
                      </a:r>
                      <a:endParaRPr lang="en-US" sz="1400" b="1" dirty="0">
                        <a:solidFill>
                          <a:schemeClr val="tx1"/>
                        </a:solidFill>
                        <a:effectLst/>
                        <a:cs typeface="B Zar" panose="00000400000000000000" pitchFamily="2" charset="-78"/>
                      </a:endParaRPr>
                    </a:p>
                    <a:p>
                      <a:pPr algn="ctr" rtl="1">
                        <a:lnSpc>
                          <a:spcPct val="115000"/>
                        </a:lnSpc>
                        <a:spcAft>
                          <a:spcPts val="0"/>
                        </a:spcAft>
                      </a:pPr>
                      <a:r>
                        <a:rPr lang="fa-IR" sz="1400" b="1" spc="-20" dirty="0">
                          <a:solidFill>
                            <a:schemeClr val="tx1"/>
                          </a:solidFill>
                          <a:effectLst/>
                          <a:cs typeface="B Zar" panose="00000400000000000000" pitchFamily="2" charset="-78"/>
                        </a:rPr>
                        <a:t>15.000.000 ريال (سايرگروه‌ها)</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در سال مشموليت</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37097">
                <a:tc>
                  <a:txBody>
                    <a:bodyPr/>
                    <a:lstStyle/>
                    <a:p>
                      <a:pPr algn="ctr" rtl="1">
                        <a:lnSpc>
                          <a:spcPct val="115000"/>
                        </a:lnSpc>
                        <a:spcAft>
                          <a:spcPts val="0"/>
                        </a:spcAft>
                      </a:pPr>
                      <a:r>
                        <a:rPr lang="fa-IR" sz="1400" b="1" spc="-20">
                          <a:solidFill>
                            <a:schemeClr val="tx1"/>
                          </a:solidFill>
                          <a:effectLst/>
                          <a:cs typeface="B Zar" panose="00000400000000000000" pitchFamily="2" charset="-78"/>
                        </a:rPr>
                        <a:t>6</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اعتبار شركت در مجامع علمي داخلي</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3.000.000 ريال</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دوبار (در سال مشموليت)</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37097">
                <a:tc>
                  <a:txBody>
                    <a:bodyPr/>
                    <a:lstStyle/>
                    <a:p>
                      <a:pPr algn="ctr" rtl="1">
                        <a:lnSpc>
                          <a:spcPct val="115000"/>
                        </a:lnSpc>
                        <a:spcAft>
                          <a:spcPts val="0"/>
                        </a:spcAft>
                      </a:pPr>
                      <a:r>
                        <a:rPr lang="fa-IR" sz="1400" b="1" spc="-20">
                          <a:solidFill>
                            <a:schemeClr val="tx1"/>
                          </a:solidFill>
                          <a:effectLst/>
                          <a:cs typeface="B Zar" panose="00000400000000000000" pitchFamily="2" charset="-78"/>
                        </a:rPr>
                        <a:t>7</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مجوّز و اعتبار شركت در مجامع علمي خارجي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25.000.000 ريال</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يك‌بار (در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37097">
                <a:tc>
                  <a:txBody>
                    <a:bodyPr/>
                    <a:lstStyle/>
                    <a:p>
                      <a:pPr algn="ctr" rtl="1">
                        <a:lnSpc>
                          <a:spcPct val="115000"/>
                        </a:lnSpc>
                        <a:spcAft>
                          <a:spcPts val="0"/>
                        </a:spcAft>
                      </a:pPr>
                      <a:r>
                        <a:rPr lang="fa-IR" sz="1400" b="1" spc="-20">
                          <a:solidFill>
                            <a:schemeClr val="tx1"/>
                          </a:solidFill>
                          <a:effectLst/>
                          <a:cs typeface="B Zar" panose="00000400000000000000" pitchFamily="2" charset="-78"/>
                        </a:rPr>
                        <a:t>8</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اعزام به فرصت مطالعاتي داخلي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400" b="1" spc="-20">
                          <a:solidFill>
                            <a:schemeClr val="tx1"/>
                          </a:solidFill>
                          <a:effectLst/>
                          <a:cs typeface="B Zar" panose="00000400000000000000" pitchFamily="2" charset="-78"/>
                        </a:rPr>
                        <a:t>12.000.000 ريال (مجرد)</a:t>
                      </a:r>
                      <a:endParaRPr lang="en-US" sz="1400" b="1">
                        <a:solidFill>
                          <a:schemeClr val="tx1"/>
                        </a:solidFill>
                        <a:effectLst/>
                        <a:cs typeface="B Zar" panose="00000400000000000000" pitchFamily="2" charset="-78"/>
                      </a:endParaRPr>
                    </a:p>
                    <a:p>
                      <a:pPr algn="ctr" rtl="1">
                        <a:lnSpc>
                          <a:spcPct val="115000"/>
                        </a:lnSpc>
                        <a:spcAft>
                          <a:spcPts val="0"/>
                        </a:spcAft>
                      </a:pPr>
                      <a:r>
                        <a:rPr lang="fa-IR" sz="1400" b="1" spc="-20">
                          <a:solidFill>
                            <a:schemeClr val="tx1"/>
                          </a:solidFill>
                          <a:effectLst/>
                          <a:cs typeface="B Zar" panose="00000400000000000000" pitchFamily="2" charset="-78"/>
                        </a:rPr>
                        <a:t>16.000.000 ريال (متأهل)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به طور ماهانه (در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85273">
                <a:tc rowSpan="3">
                  <a:txBody>
                    <a:bodyPr/>
                    <a:lstStyle/>
                    <a:p>
                      <a:pPr algn="ctr" rtl="1">
                        <a:lnSpc>
                          <a:spcPct val="115000"/>
                        </a:lnSpc>
                        <a:spcAft>
                          <a:spcPts val="0"/>
                        </a:spcAft>
                      </a:pPr>
                      <a:r>
                        <a:rPr lang="fa-IR" sz="1400" b="1" spc="-20">
                          <a:solidFill>
                            <a:schemeClr val="tx1"/>
                          </a:solidFill>
                          <a:effectLst/>
                          <a:cs typeface="B Zar" panose="00000400000000000000" pitchFamily="2" charset="-78"/>
                        </a:rPr>
                        <a:t>9</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vMerge="1">
                  <a:txBody>
                    <a:bodyPr/>
                    <a:lstStyle/>
                    <a:p>
                      <a:pPr algn="ctr" rtl="1">
                        <a:lnSpc>
                          <a:spcPct val="115000"/>
                        </a:lnSpc>
                        <a:spcAft>
                          <a:spcPts val="0"/>
                        </a:spcAft>
                      </a:pP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15000"/>
                        </a:lnSpc>
                        <a:spcAft>
                          <a:spcPts val="0"/>
                        </a:spcAft>
                      </a:pP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15000"/>
                        </a:lnSpc>
                        <a:spcAft>
                          <a:spcPts val="0"/>
                        </a:spcAft>
                      </a:pP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707161">
                <a:tc vMerge="1">
                  <a:txBody>
                    <a:bodyPr/>
                    <a:lstStyle/>
                    <a:p>
                      <a:pPr rtl="1"/>
                      <a:endParaRPr lang="fa-IR"/>
                    </a:p>
                  </a:txBody>
                  <a:tcPr/>
                </a:tc>
                <a:tc vMerge="1">
                  <a:txBody>
                    <a:bodyPr/>
                    <a:lstStyle/>
                    <a:p>
                      <a:pPr rtl="1"/>
                      <a:endParaRPr lang="fa-IR"/>
                    </a:p>
                  </a:txBody>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مجوّز و اعتبار اعزام به فرصت مطالعاتي خارجي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معادل ريالي 1000 دلار (مجرد)</a:t>
                      </a:r>
                      <a:endParaRPr lang="en-US" sz="1400" b="1" dirty="0">
                        <a:solidFill>
                          <a:schemeClr val="tx1"/>
                        </a:solidFill>
                        <a:effectLst/>
                        <a:cs typeface="B Zar" panose="00000400000000000000" pitchFamily="2" charset="-78"/>
                      </a:endParaRPr>
                    </a:p>
                    <a:p>
                      <a:pPr algn="ctr" rtl="1">
                        <a:lnSpc>
                          <a:spcPct val="115000"/>
                        </a:lnSpc>
                        <a:spcAft>
                          <a:spcPts val="0"/>
                        </a:spcAft>
                      </a:pPr>
                      <a:r>
                        <a:rPr lang="fa-IR" sz="1400" b="1" spc="-20" dirty="0">
                          <a:solidFill>
                            <a:schemeClr val="tx1"/>
                          </a:solidFill>
                          <a:effectLst/>
                          <a:cs typeface="B Zar" panose="00000400000000000000" pitchFamily="2" charset="-78"/>
                        </a:rPr>
                        <a:t>معادل ريالي 1400 دلار (متأهل)</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به طور ماهانه (در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99603">
                <a:tc vMerge="1">
                  <a:txBody>
                    <a:bodyPr/>
                    <a:lstStyle/>
                    <a:p>
                      <a:pPr rtl="1"/>
                      <a:endParaRPr lang="fa-IR"/>
                    </a:p>
                  </a:txBody>
                  <a:tcPr/>
                </a:tc>
                <a:tc vMerge="1">
                  <a:txBody>
                    <a:bodyPr/>
                    <a:lstStyle/>
                    <a:p>
                      <a:pPr rtl="1"/>
                      <a:endParaRPr lang="fa-IR"/>
                    </a:p>
                  </a:txBody>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هستة پژوهشي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400" b="1" spc="-20">
                          <a:solidFill>
                            <a:schemeClr val="tx1"/>
                          </a:solidFill>
                          <a:effectLst/>
                          <a:cs typeface="B Zar" panose="00000400000000000000" pitchFamily="2" charset="-78"/>
                        </a:rPr>
                        <a:t>100.000.000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232445">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10</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vMerge="1">
                  <a:txBody>
                    <a:bodyPr/>
                    <a:lstStyle/>
                    <a:p>
                      <a:pPr algn="ctr" rtl="1">
                        <a:lnSpc>
                          <a:spcPct val="115000"/>
                        </a:lnSpc>
                        <a:spcAft>
                          <a:spcPts val="0"/>
                        </a:spcAft>
                      </a:pP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15000"/>
                        </a:lnSpc>
                        <a:spcAft>
                          <a:spcPts val="0"/>
                        </a:spcAft>
                      </a:pP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algn="ctr" rtl="1">
                        <a:lnSpc>
                          <a:spcPct val="115000"/>
                        </a:lnSpc>
                        <a:spcAft>
                          <a:spcPts val="0"/>
                        </a:spcAft>
                      </a:pP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65484781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16632"/>
            <a:ext cx="6840760" cy="523220"/>
          </a:xfrm>
          <a:prstGeom prst="rect">
            <a:avLst/>
          </a:prstGeom>
          <a:noFill/>
        </p:spPr>
        <p:txBody>
          <a:bodyPr wrap="square" rtlCol="1">
            <a:spAutoFit/>
          </a:bodyPr>
          <a:lstStyle/>
          <a:p>
            <a:pPr algn="ctr"/>
            <a:r>
              <a:rPr lang="fa-IR" sz="2800" b="1" dirty="0">
                <a:solidFill>
                  <a:srgbClr val="FFC000"/>
                </a:solidFill>
                <a:effectLst>
                  <a:outerShdw blurRad="38100" dist="38100" dir="2700000" algn="tl">
                    <a:srgbClr val="000000">
                      <a:alpha val="43137"/>
                    </a:srgbClr>
                  </a:outerShdw>
                </a:effectLst>
                <a:cs typeface="B Titr" panose="00000700000000000000" pitchFamily="2" charset="-78"/>
              </a:rPr>
              <a:t>جايزة </a:t>
            </a:r>
            <a:r>
              <a:rPr lang="fa-IR" sz="2800" b="1" dirty="0" smtClean="0">
                <a:solidFill>
                  <a:srgbClr val="FFC000"/>
                </a:solidFill>
                <a:effectLst>
                  <a:outerShdw blurRad="38100" dist="38100" dir="2700000" algn="tl">
                    <a:srgbClr val="000000">
                      <a:alpha val="43137"/>
                    </a:srgbClr>
                  </a:outerShdw>
                </a:effectLst>
                <a:cs typeface="B Titr" panose="00000700000000000000" pitchFamily="2" charset="-78"/>
              </a:rPr>
              <a:t>دورة‌ دكتري در يك نگاه (ادامه)</a:t>
            </a:r>
            <a:endParaRPr lang="fa-IR" sz="2800" dirty="0">
              <a:solidFill>
                <a:srgbClr val="FFC000"/>
              </a:solidFill>
              <a:effectLst>
                <a:outerShdw blurRad="38100" dist="38100" dir="2700000" algn="tl">
                  <a:srgbClr val="000000">
                    <a:alpha val="43137"/>
                  </a:srgbClr>
                </a:outerShdw>
              </a:effectLst>
              <a:cs typeface="B Titr" panose="000007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xmlns="" val="381594509"/>
              </p:ext>
            </p:extLst>
          </p:nvPr>
        </p:nvGraphicFramePr>
        <p:xfrm>
          <a:off x="395535" y="1052738"/>
          <a:ext cx="8352929" cy="5325678"/>
        </p:xfrm>
        <a:graphic>
          <a:graphicData uri="http://schemas.openxmlformats.org/drawingml/2006/table">
            <a:tbl>
              <a:tblPr rtl="1" firstRow="1" firstCol="1" bandRow="1">
                <a:tableStyleId>{5C22544A-7EE6-4342-B048-85BDC9FD1C3A}</a:tableStyleId>
              </a:tblPr>
              <a:tblGrid>
                <a:gridCol w="596574"/>
                <a:gridCol w="875447"/>
                <a:gridCol w="2501908"/>
                <a:gridCol w="2250393"/>
                <a:gridCol w="2128607"/>
              </a:tblGrid>
              <a:tr h="432046">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رديف</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نوع جايزه</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تسهيلات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سقف اعتبار</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توضيحات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76064">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11</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فنّاوري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فن‌ياري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9.000.000 ريال</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به طور ماهانه </a:t>
                      </a:r>
                      <a:r>
                        <a:rPr lang="fa-IR" sz="1400" b="1" spc="-20" dirty="0" smtClean="0">
                          <a:solidFill>
                            <a:schemeClr val="tx1"/>
                          </a:solidFill>
                          <a:effectLst/>
                          <a:cs typeface="B Zar" panose="00000400000000000000" pitchFamily="2" charset="-78"/>
                        </a:rPr>
                        <a:t>(به مدت نُه ماه)</a:t>
                      </a:r>
                      <a:endParaRPr lang="en-US" sz="1400" b="1" dirty="0">
                        <a:solidFill>
                          <a:schemeClr val="tx1"/>
                        </a:solidFill>
                        <a:effectLst/>
                        <a:latin typeface="+mn-lt"/>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2048">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12</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rtl="1"/>
                      <a:endParaRPr lang="fa-IR"/>
                    </a:p>
                  </a:txBody>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توان‌مندي‌كارآفريني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6.000.000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در سال مشموليت</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56">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13</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rtl="1"/>
                      <a:endParaRPr lang="fa-IR"/>
                    </a:p>
                  </a:txBody>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اعتبار هستة فنّاوري وكارآفريني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100.000.000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در سال مشموليت</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7180">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14</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5">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فرهنگ</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راتبة دانشجويي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800.000 ريال (مجرد)</a:t>
                      </a:r>
                      <a:endParaRPr lang="en-US" sz="1400" b="1">
                        <a:solidFill>
                          <a:schemeClr val="tx1"/>
                        </a:solidFill>
                        <a:effectLst/>
                        <a:cs typeface="B Zar" panose="00000400000000000000" pitchFamily="2" charset="-78"/>
                      </a:endParaRPr>
                    </a:p>
                    <a:p>
                      <a:pPr algn="ctr" rtl="1">
                        <a:lnSpc>
                          <a:spcPct val="115000"/>
                        </a:lnSpc>
                        <a:spcAft>
                          <a:spcPts val="0"/>
                        </a:spcAft>
                      </a:pPr>
                      <a:r>
                        <a:rPr lang="fa-IR" sz="1400" b="1" spc="-20">
                          <a:solidFill>
                            <a:schemeClr val="tx1"/>
                          </a:solidFill>
                          <a:effectLst/>
                          <a:cs typeface="B Zar" panose="00000400000000000000" pitchFamily="2" charset="-78"/>
                        </a:rPr>
                        <a:t>1.200.000 ريال (متأهل)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fa-IR" sz="1400" b="1" spc="-20" dirty="0">
                          <a:solidFill>
                            <a:schemeClr val="tx1"/>
                          </a:solidFill>
                          <a:effectLst/>
                          <a:cs typeface="B Zar" panose="00000400000000000000" pitchFamily="2" charset="-78"/>
                        </a:rPr>
                        <a:t>به طور ماهانه </a:t>
                      </a:r>
                      <a:r>
                        <a:rPr lang="fa-IR" sz="1400" b="1" spc="-20" dirty="0" smtClean="0">
                          <a:solidFill>
                            <a:schemeClr val="tx1"/>
                          </a:solidFill>
                          <a:effectLst/>
                          <a:cs typeface="B Zar" panose="00000400000000000000" pitchFamily="2" charset="-78"/>
                        </a:rPr>
                        <a:t>، در </a:t>
                      </a:r>
                      <a:r>
                        <a:rPr lang="fa-IR" sz="1400" b="1" spc="-20" dirty="0">
                          <a:solidFill>
                            <a:schemeClr val="tx1"/>
                          </a:solidFill>
                          <a:effectLst/>
                          <a:cs typeface="B Zar" panose="00000400000000000000" pitchFamily="2" charset="-78"/>
                        </a:rPr>
                        <a:t>ازاي 6 ساعت كار </a:t>
                      </a:r>
                      <a:r>
                        <a:rPr lang="fa-IR" sz="1400" b="1" spc="-20" dirty="0" smtClean="0">
                          <a:solidFill>
                            <a:schemeClr val="tx1"/>
                          </a:solidFill>
                          <a:effectLst/>
                          <a:cs typeface="B Zar" panose="00000400000000000000" pitchFamily="2" charset="-78"/>
                        </a:rPr>
                        <a:t>ماهانه (به مدت نُه ماه)</a:t>
                      </a:r>
                      <a:endParaRPr lang="en-US" sz="1400" b="1" dirty="0" smtClean="0">
                        <a:solidFill>
                          <a:schemeClr val="tx1"/>
                        </a:solidFill>
                        <a:effectLst/>
                        <a:latin typeface="+mn-lt"/>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378964">
                <a:tc>
                  <a:txBody>
                    <a:bodyPr/>
                    <a:lstStyle/>
                    <a:p>
                      <a:pPr algn="ctr" rtl="1">
                        <a:lnSpc>
                          <a:spcPct val="115000"/>
                        </a:lnSpc>
                        <a:spcAft>
                          <a:spcPts val="0"/>
                        </a:spcAft>
                      </a:pPr>
                      <a:r>
                        <a:rPr lang="fa-IR" sz="1400" b="1" dirty="0" smtClean="0">
                          <a:solidFill>
                            <a:schemeClr val="tx1"/>
                          </a:solidFill>
                          <a:effectLst/>
                          <a:latin typeface="Calibri"/>
                          <a:ea typeface="Calibri"/>
                          <a:cs typeface="B Zar" panose="00000400000000000000" pitchFamily="2" charset="-78"/>
                        </a:rPr>
                        <a:t>15</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400" b="1" spc="-20" dirty="0">
                          <a:solidFill>
                            <a:srgbClr val="000000"/>
                          </a:solidFill>
                          <a:effectLst/>
                          <a:latin typeface="Calibri"/>
                          <a:ea typeface="Calibri"/>
                          <a:cs typeface="B Zar"/>
                        </a:rPr>
                        <a:t>بيمة تكميلي</a:t>
                      </a:r>
                      <a:endParaRPr lang="en-US" sz="12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rgbClr val="000000"/>
                          </a:solidFill>
                          <a:effectLst/>
                          <a:latin typeface="Calibri"/>
                          <a:ea typeface="Calibri"/>
                          <a:cs typeface="B Zar"/>
                        </a:rPr>
                        <a:t>مطابق مقررات بنياد</a:t>
                      </a:r>
                      <a:endParaRPr lang="en-US" sz="12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rgbClr val="000000"/>
                          </a:solidFill>
                          <a:effectLst/>
                          <a:latin typeface="Calibri"/>
                          <a:ea typeface="Calibri"/>
                          <a:cs typeface="B Zar"/>
                        </a:rPr>
                        <a:t>فرد بايد داراي بيمة پايه باشد.</a:t>
                      </a:r>
                      <a:endParaRPr lang="en-US" sz="1200" b="1"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04056">
                <a:tc>
                  <a:txBody>
                    <a:bodyPr/>
                    <a:lstStyle/>
                    <a:p>
                      <a:pPr algn="ctr" rtl="1">
                        <a:lnSpc>
                          <a:spcPct val="115000"/>
                        </a:lnSpc>
                        <a:spcAft>
                          <a:spcPts val="0"/>
                        </a:spcAft>
                      </a:pPr>
                      <a:r>
                        <a:rPr lang="fa-IR" sz="1400" b="1" spc="-20" dirty="0" smtClean="0">
                          <a:solidFill>
                            <a:schemeClr val="tx1"/>
                          </a:solidFill>
                          <a:effectLst/>
                          <a:cs typeface="B Zar" panose="00000400000000000000" pitchFamily="2" charset="-78"/>
                        </a:rPr>
                        <a:t>16</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هدية ازدواج</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20.000.000 ريال</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در سال مشموليت</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720080">
                <a:tc rowSpan="2">
                  <a:txBody>
                    <a:bodyPr/>
                    <a:lstStyle/>
                    <a:p>
                      <a:pPr algn="ctr" rtl="1">
                        <a:lnSpc>
                          <a:spcPct val="115000"/>
                        </a:lnSpc>
                        <a:spcAft>
                          <a:spcPts val="0"/>
                        </a:spcAft>
                      </a:pPr>
                      <a:r>
                        <a:rPr lang="fa-IR" sz="1400" b="1" spc="-20" dirty="0" smtClean="0">
                          <a:solidFill>
                            <a:schemeClr val="tx1"/>
                          </a:solidFill>
                          <a:effectLst/>
                          <a:cs typeface="B Zar" panose="00000400000000000000" pitchFamily="2" charset="-78"/>
                        </a:rPr>
                        <a:t>17</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vMerge="1">
                  <a:txBody>
                    <a:bodyPr/>
                    <a:lstStyle/>
                    <a:p>
                      <a:pPr rtl="1"/>
                      <a:endParaRPr lang="fa-IR"/>
                    </a:p>
                  </a:txBody>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وديعة اجارة مسكن</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250.000.000 ريال (تهران)</a:t>
                      </a:r>
                      <a:endParaRPr lang="en-US" sz="1400" b="1" dirty="0">
                        <a:solidFill>
                          <a:schemeClr val="tx1"/>
                        </a:solidFill>
                        <a:effectLst/>
                        <a:cs typeface="B Zar" panose="00000400000000000000" pitchFamily="2" charset="-78"/>
                      </a:endParaRPr>
                    </a:p>
                    <a:p>
                      <a:pPr algn="ctr" rtl="1">
                        <a:lnSpc>
                          <a:spcPct val="115000"/>
                        </a:lnSpc>
                        <a:spcAft>
                          <a:spcPts val="0"/>
                        </a:spcAft>
                      </a:pPr>
                      <a:r>
                        <a:rPr lang="fa-IR" sz="1400" b="1" spc="-20" dirty="0">
                          <a:solidFill>
                            <a:schemeClr val="tx1"/>
                          </a:solidFill>
                          <a:effectLst/>
                          <a:cs typeface="B Zar" panose="00000400000000000000" pitchFamily="2" charset="-78"/>
                        </a:rPr>
                        <a:t>150.000.000 ريال (ساير شهرها)</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a:solidFill>
                            <a:schemeClr val="tx1"/>
                          </a:solidFill>
                          <a:effectLst/>
                          <a:cs typeface="B Zar" panose="00000400000000000000" pitchFamily="2" charset="-78"/>
                        </a:rPr>
                        <a:t>بهره‌مندي در سال مشموليت و تصفيه حساب در زمان دانش‌آموختگي</a:t>
                      </a:r>
                      <a:endParaRPr lang="en-US" sz="1400" b="1">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845172">
                <a:tc vMerge="1">
                  <a:txBody>
                    <a:bodyPr/>
                    <a:lstStyle/>
                    <a:p>
                      <a:pPr rtl="1"/>
                      <a:endParaRPr lang="fa-IR"/>
                    </a:p>
                  </a:txBody>
                  <a:tcPr/>
                </a:tc>
                <a:tc vMerge="1">
                  <a:txBody>
                    <a:bodyPr/>
                    <a:lstStyle/>
                    <a:p>
                      <a:pPr rtl="1"/>
                      <a:endParaRPr lang="fa-IR"/>
                    </a:p>
                  </a:txBody>
                  <a:tcPr/>
                </a:tc>
                <a:tc>
                  <a:txBody>
                    <a:bodyPr/>
                    <a:lstStyle/>
                    <a:p>
                      <a:pPr algn="ctr" rtl="1">
                        <a:lnSpc>
                          <a:spcPct val="115000"/>
                        </a:lnSpc>
                        <a:spcAft>
                          <a:spcPts val="0"/>
                        </a:spcAft>
                      </a:pPr>
                      <a:r>
                        <a:rPr lang="fa-IR" sz="1400" b="1" spc="-50" dirty="0">
                          <a:solidFill>
                            <a:schemeClr val="tx1"/>
                          </a:solidFill>
                          <a:effectLst/>
                          <a:cs typeface="B Zar" panose="00000400000000000000" pitchFamily="2" charset="-78"/>
                        </a:rPr>
                        <a:t>برنامه‌ها و سفرهاي زيارتي وگردش‌گري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3.000.000 ريال (داخلي)</a:t>
                      </a:r>
                      <a:endParaRPr lang="en-US" sz="1400" b="1" dirty="0">
                        <a:solidFill>
                          <a:schemeClr val="tx1"/>
                        </a:solidFill>
                        <a:effectLst/>
                        <a:cs typeface="B Zar" panose="00000400000000000000" pitchFamily="2" charset="-78"/>
                      </a:endParaRPr>
                    </a:p>
                    <a:p>
                      <a:pPr algn="ctr" rtl="1">
                        <a:lnSpc>
                          <a:spcPct val="115000"/>
                        </a:lnSpc>
                        <a:spcAft>
                          <a:spcPts val="0"/>
                        </a:spcAft>
                      </a:pPr>
                      <a:r>
                        <a:rPr lang="fa-IR" sz="1400" b="1" spc="-20" dirty="0">
                          <a:solidFill>
                            <a:schemeClr val="tx1"/>
                          </a:solidFill>
                          <a:effectLst/>
                          <a:cs typeface="B Zar" panose="00000400000000000000" pitchFamily="2" charset="-78"/>
                        </a:rPr>
                        <a:t>10.000.000 ريال (خارجي)</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1">
                        <a:lnSpc>
                          <a:spcPct val="115000"/>
                        </a:lnSpc>
                        <a:spcAft>
                          <a:spcPts val="0"/>
                        </a:spcAft>
                      </a:pPr>
                      <a:r>
                        <a:rPr lang="fa-IR" sz="1400" b="1" spc="-20" dirty="0">
                          <a:solidFill>
                            <a:schemeClr val="tx1"/>
                          </a:solidFill>
                          <a:effectLst/>
                          <a:cs typeface="B Zar" panose="00000400000000000000" pitchFamily="2" charset="-78"/>
                        </a:rPr>
                        <a:t>در سال مشموليت</a:t>
                      </a:r>
                      <a:endParaRPr lang="en-US" sz="1400" b="1" dirty="0">
                        <a:solidFill>
                          <a:schemeClr val="tx1"/>
                        </a:solidFill>
                        <a:effectLst/>
                        <a:latin typeface="Calibri"/>
                        <a:ea typeface="Calibri"/>
                        <a:cs typeface="B Zar" panose="00000400000000000000" pitchFamily="2" charset="-7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xmlns="" val="4163809309"/>
      </p:ext>
    </p:extLst>
  </p:cSld>
  <p:clrMapOvr>
    <a:masterClrMapping/>
  </p:clrMapOvr>
  <p:transition spd="slow">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1520" y="24654"/>
            <a:ext cx="8640960" cy="5410200"/>
          </a:xfrm>
        </p:spPr>
        <p:txBody>
          <a:bodyPr>
            <a:noAutofit/>
          </a:bodyPr>
          <a:lstStyle/>
          <a:p>
            <a:pPr marL="0" indent="0" algn="ctr">
              <a:lnSpc>
                <a:spcPct val="150000"/>
              </a:lnSpc>
              <a:buSzPct val="130000"/>
              <a:buNone/>
            </a:pPr>
            <a:endParaRPr lang="fa-IR" sz="4400" b="1" dirty="0" smtClean="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endParaRPr lang="fa-IR" b="1" dirty="0" smtClean="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r>
              <a:rPr lang="fa-IR" sz="6000" b="1" dirty="0" smtClean="0">
                <a:solidFill>
                  <a:srgbClr val="FFFF00"/>
                </a:solidFill>
                <a:effectLst>
                  <a:outerShdw blurRad="38100" dist="38100" dir="2700000" algn="tl">
                    <a:srgbClr val="000000">
                      <a:alpha val="43137"/>
                    </a:srgbClr>
                  </a:outerShdw>
                </a:effectLst>
                <a:cs typeface="B Titr" panose="00000700000000000000" pitchFamily="2" charset="-78"/>
              </a:rPr>
              <a:t>فرايند اجراي شيوه‌نامه</a:t>
            </a:r>
            <a:endParaRPr lang="fa-IR" sz="6000" b="1" spc="-100" dirty="0" smtClean="0">
              <a:solidFill>
                <a:srgbClr val="FFFF00"/>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xmlns="" val="3679388569"/>
      </p:ext>
    </p:extLst>
  </p:cSld>
  <p:clrMapOvr>
    <a:masterClrMapping/>
  </p:clrMapOvr>
  <p:transition spd="slow">
    <p:randomBar dir="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58788" y="2839916"/>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prstClr val="black"/>
                </a:solidFill>
                <a:cs typeface="B Zar" panose="00000400000000000000" pitchFamily="2" charset="-78"/>
                <a:hlinkClick r:id="rId2" action="ppaction://hlinkfile"/>
              </a:rPr>
              <a:t>عقد تفاهم نامه با دانشگاه‌هاي برتر</a:t>
            </a:r>
            <a:endParaRPr lang="fa-IR" sz="2000" b="1" dirty="0">
              <a:solidFill>
                <a:prstClr val="black"/>
              </a:solidFill>
              <a:cs typeface="B Zar" panose="00000400000000000000" pitchFamily="2" charset="-78"/>
            </a:endParaRPr>
          </a:p>
        </p:txBody>
      </p:sp>
      <p:sp>
        <p:nvSpPr>
          <p:cNvPr id="6" name="Rectangle 5"/>
          <p:cNvSpPr/>
          <p:nvPr/>
        </p:nvSpPr>
        <p:spPr>
          <a:xfrm>
            <a:off x="1483751" y="3848028"/>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prstClr val="black"/>
                </a:solidFill>
                <a:cs typeface="B Zar" panose="00000400000000000000" pitchFamily="2" charset="-78"/>
              </a:rPr>
              <a:t>شناسايي مشمولان اوليه از سوي دانشگاه‌ها و تأييد بنيادهاي استاني و اعلام به بنياد ملّي</a:t>
            </a:r>
            <a:endParaRPr lang="fa-IR" sz="2000" b="1" dirty="0">
              <a:solidFill>
                <a:prstClr val="black"/>
              </a:solidFill>
              <a:cs typeface="B Zar" panose="00000400000000000000" pitchFamily="2" charset="-78"/>
            </a:endParaRPr>
          </a:p>
        </p:txBody>
      </p:sp>
      <p:sp>
        <p:nvSpPr>
          <p:cNvPr id="7" name="Rectangle 6"/>
          <p:cNvSpPr/>
          <p:nvPr/>
        </p:nvSpPr>
        <p:spPr>
          <a:xfrm>
            <a:off x="1458788" y="4826646"/>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prstClr val="black"/>
                </a:solidFill>
                <a:cs typeface="B Zar" panose="00000400000000000000" pitchFamily="2" charset="-78"/>
              </a:rPr>
              <a:t>تعيين فهرست نهايي برگزيدگان از سوي بنياد ملّي</a:t>
            </a:r>
            <a:endParaRPr lang="fa-IR" b="1" dirty="0">
              <a:solidFill>
                <a:prstClr val="black"/>
              </a:solidFill>
              <a:cs typeface="B Zar" panose="00000400000000000000" pitchFamily="2" charset="-78"/>
            </a:endParaRPr>
          </a:p>
        </p:txBody>
      </p:sp>
      <p:sp>
        <p:nvSpPr>
          <p:cNvPr id="8" name="Rectangle 7"/>
          <p:cNvSpPr/>
          <p:nvPr/>
        </p:nvSpPr>
        <p:spPr>
          <a:xfrm>
            <a:off x="1483751" y="5805264"/>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prstClr val="black"/>
                </a:solidFill>
                <a:cs typeface="B Zar" panose="00000400000000000000" pitchFamily="2" charset="-78"/>
              </a:rPr>
              <a:t>اعطاي جوايز از سوي بنياد ملّي</a:t>
            </a:r>
            <a:endParaRPr lang="fa-IR" b="1" dirty="0">
              <a:solidFill>
                <a:prstClr val="black"/>
              </a:solidFill>
              <a:cs typeface="B Zar" panose="00000400000000000000" pitchFamily="2" charset="-78"/>
            </a:endParaRPr>
          </a:p>
        </p:txBody>
      </p:sp>
      <p:cxnSp>
        <p:nvCxnSpPr>
          <p:cNvPr id="9" name="Straight Arrow Connector 8"/>
          <p:cNvCxnSpPr/>
          <p:nvPr/>
        </p:nvCxnSpPr>
        <p:spPr>
          <a:xfrm>
            <a:off x="4604321" y="2551884"/>
            <a:ext cx="0" cy="288032"/>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625034" y="4568108"/>
            <a:ext cx="1" cy="258538"/>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604322" y="5546726"/>
            <a:ext cx="4046" cy="258538"/>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87997" y="476672"/>
            <a:ext cx="5832648" cy="1015663"/>
          </a:xfrm>
          <a:prstGeom prst="rect">
            <a:avLst/>
          </a:prstGeom>
          <a:noFill/>
        </p:spPr>
        <p:txBody>
          <a:bodyPr wrap="square" rtlCol="1">
            <a:spAutoFit/>
          </a:bodyPr>
          <a:lstStyle/>
          <a:p>
            <a:pPr algn="ctr"/>
            <a:r>
              <a:rPr lang="fa-IR" sz="4000" dirty="0" smtClean="0">
                <a:solidFill>
                  <a:srgbClr val="FFC000"/>
                </a:solidFill>
                <a:effectLst>
                  <a:outerShdw blurRad="38100" dist="38100" dir="2700000" algn="tl">
                    <a:srgbClr val="000000">
                      <a:alpha val="43137"/>
                    </a:srgbClr>
                  </a:outerShdw>
                </a:effectLst>
                <a:cs typeface="B Titr" panose="00000700000000000000" pitchFamily="2" charset="-78"/>
              </a:rPr>
              <a:t>فرايند اجراي شيوه‌نامه</a:t>
            </a:r>
          </a:p>
          <a:p>
            <a:pPr algn="ctr"/>
            <a:r>
              <a:rPr lang="fa-IR" sz="2000" dirty="0" smtClean="0">
                <a:solidFill>
                  <a:srgbClr val="FFC000"/>
                </a:solidFill>
                <a:effectLst>
                  <a:outerShdw blurRad="38100" dist="38100" dir="2700000" algn="tl">
                    <a:srgbClr val="000000">
                      <a:alpha val="43137"/>
                    </a:srgbClr>
                  </a:outerShdw>
                </a:effectLst>
                <a:cs typeface="B Titr" panose="00000700000000000000" pitchFamily="2" charset="-78"/>
              </a:rPr>
              <a:t>در دانشگاه‌هاي داراي سهيمه</a:t>
            </a:r>
            <a:endParaRPr lang="fa-IR" sz="2000" dirty="0">
              <a:solidFill>
                <a:srgbClr val="FFC000"/>
              </a:solidFill>
              <a:effectLst>
                <a:outerShdw blurRad="38100" dist="38100" dir="2700000" algn="tl">
                  <a:srgbClr val="000000">
                    <a:alpha val="43137"/>
                  </a:srgbClr>
                </a:outerShdw>
              </a:effectLst>
              <a:cs typeface="B Titr" panose="00000700000000000000" pitchFamily="2" charset="-78"/>
            </a:endParaRPr>
          </a:p>
        </p:txBody>
      </p:sp>
      <p:sp>
        <p:nvSpPr>
          <p:cNvPr id="15" name="Rectangle 14"/>
          <p:cNvSpPr/>
          <p:nvPr/>
        </p:nvSpPr>
        <p:spPr>
          <a:xfrm>
            <a:off x="1438680" y="1844824"/>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prstClr val="black"/>
                </a:solidFill>
                <a:cs typeface="B Zar" panose="00000400000000000000" pitchFamily="2" charset="-78"/>
              </a:rPr>
              <a:t>تعيين تعداد مشمولان از سوي رئيس بنياد در هر سال تحصيلي</a:t>
            </a:r>
            <a:endParaRPr lang="fa-IR" sz="2000" b="1" dirty="0">
              <a:solidFill>
                <a:prstClr val="black"/>
              </a:solidFill>
              <a:cs typeface="B Zar" panose="00000400000000000000" pitchFamily="2" charset="-78"/>
            </a:endParaRPr>
          </a:p>
        </p:txBody>
      </p:sp>
      <p:cxnSp>
        <p:nvCxnSpPr>
          <p:cNvPr id="18" name="Straight Arrow Connector 17"/>
          <p:cNvCxnSpPr/>
          <p:nvPr/>
        </p:nvCxnSpPr>
        <p:spPr>
          <a:xfrm>
            <a:off x="4630027" y="3559996"/>
            <a:ext cx="0" cy="288032"/>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17286733"/>
      </p:ext>
    </p:extLst>
  </p:cSld>
  <p:clrMapOvr>
    <a:masterClrMapping/>
  </p:clrMapOvr>
  <p:transition spd="slow">
    <p:pull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5656" y="1628800"/>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prstClr val="black"/>
                </a:solidFill>
                <a:cs typeface="B Zar" panose="00000400000000000000" pitchFamily="2" charset="-78"/>
              </a:rPr>
              <a:t>تعيين تعداد مشمولان از سوي رئيس بنياد در هر سال تحصيلي</a:t>
            </a:r>
            <a:endParaRPr lang="fa-IR" sz="2000" b="1" dirty="0">
              <a:solidFill>
                <a:prstClr val="black"/>
              </a:solidFill>
              <a:cs typeface="B Zar" panose="00000400000000000000" pitchFamily="2" charset="-78"/>
            </a:endParaRPr>
          </a:p>
        </p:txBody>
      </p:sp>
      <p:sp>
        <p:nvSpPr>
          <p:cNvPr id="6" name="Rectangle 5"/>
          <p:cNvSpPr/>
          <p:nvPr/>
        </p:nvSpPr>
        <p:spPr>
          <a:xfrm>
            <a:off x="1475656" y="2708920"/>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prstClr val="black"/>
                </a:solidFill>
                <a:cs typeface="B Zar" panose="00000400000000000000" pitchFamily="2" charset="-78"/>
                <a:hlinkClick r:id="rId2" action="ppaction://hlinkfile"/>
              </a:rPr>
              <a:t>اطلاع‌رساني بنيادهاي استاني به دانشجويان استان</a:t>
            </a:r>
            <a:endParaRPr lang="fa-IR" sz="2000" b="1" dirty="0">
              <a:solidFill>
                <a:prstClr val="black"/>
              </a:solidFill>
              <a:cs typeface="B Zar" panose="00000400000000000000" pitchFamily="2" charset="-78"/>
            </a:endParaRPr>
          </a:p>
        </p:txBody>
      </p:sp>
      <p:sp>
        <p:nvSpPr>
          <p:cNvPr id="7" name="Rectangle 6"/>
          <p:cNvSpPr/>
          <p:nvPr/>
        </p:nvSpPr>
        <p:spPr>
          <a:xfrm>
            <a:off x="1475656" y="4869160"/>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prstClr val="black"/>
                </a:solidFill>
                <a:cs typeface="B Zar" panose="00000400000000000000" pitchFamily="2" charset="-78"/>
              </a:rPr>
              <a:t>تعيين فهرست نهايي برگزيدگان از سوي بنياد ملّي</a:t>
            </a:r>
            <a:endParaRPr lang="fa-IR" b="1" dirty="0">
              <a:solidFill>
                <a:prstClr val="black"/>
              </a:solidFill>
              <a:cs typeface="B Zar" panose="00000400000000000000" pitchFamily="2" charset="-78"/>
            </a:endParaRPr>
          </a:p>
        </p:txBody>
      </p:sp>
      <p:sp>
        <p:nvSpPr>
          <p:cNvPr id="8" name="Rectangle 7"/>
          <p:cNvSpPr/>
          <p:nvPr/>
        </p:nvSpPr>
        <p:spPr>
          <a:xfrm>
            <a:off x="1483751" y="5877272"/>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prstClr val="black"/>
                </a:solidFill>
                <a:cs typeface="B Zar" panose="00000400000000000000" pitchFamily="2" charset="-78"/>
              </a:rPr>
              <a:t>اعطاي جوايز به برگزیدگان</a:t>
            </a:r>
            <a:endParaRPr lang="fa-IR" b="1" dirty="0">
              <a:solidFill>
                <a:prstClr val="black"/>
              </a:solidFill>
              <a:cs typeface="B Zar" panose="00000400000000000000" pitchFamily="2" charset="-78"/>
            </a:endParaRPr>
          </a:p>
        </p:txBody>
      </p:sp>
      <p:cxnSp>
        <p:nvCxnSpPr>
          <p:cNvPr id="9" name="Straight Arrow Connector 8"/>
          <p:cNvCxnSpPr/>
          <p:nvPr/>
        </p:nvCxnSpPr>
        <p:spPr>
          <a:xfrm flipH="1">
            <a:off x="4668695" y="2322842"/>
            <a:ext cx="8827" cy="31407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2"/>
          </p:cNvCxnSpPr>
          <p:nvPr/>
        </p:nvCxnSpPr>
        <p:spPr>
          <a:xfrm flipH="1">
            <a:off x="4644008" y="3429000"/>
            <a:ext cx="18002" cy="36004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712712" y="5583671"/>
            <a:ext cx="3304" cy="293601"/>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87997" y="476672"/>
            <a:ext cx="5832648" cy="1015663"/>
          </a:xfrm>
          <a:prstGeom prst="rect">
            <a:avLst/>
          </a:prstGeom>
          <a:noFill/>
        </p:spPr>
        <p:txBody>
          <a:bodyPr wrap="square" rtlCol="1">
            <a:spAutoFit/>
          </a:bodyPr>
          <a:lstStyle/>
          <a:p>
            <a:pPr algn="ctr"/>
            <a:r>
              <a:rPr lang="fa-IR" sz="4000" dirty="0" smtClean="0">
                <a:solidFill>
                  <a:srgbClr val="FFC000"/>
                </a:solidFill>
                <a:effectLst>
                  <a:outerShdw blurRad="38100" dist="38100" dir="2700000" algn="tl">
                    <a:srgbClr val="000000">
                      <a:alpha val="43137"/>
                    </a:srgbClr>
                  </a:outerShdw>
                </a:effectLst>
                <a:cs typeface="B Titr" panose="00000700000000000000" pitchFamily="2" charset="-78"/>
              </a:rPr>
              <a:t>فرايند اجراي شيوه‌نامه</a:t>
            </a:r>
          </a:p>
          <a:p>
            <a:pPr algn="ctr"/>
            <a:r>
              <a:rPr lang="fa-IR" sz="2000" dirty="0" smtClean="0">
                <a:solidFill>
                  <a:srgbClr val="FFC000"/>
                </a:solidFill>
                <a:effectLst>
                  <a:outerShdw blurRad="38100" dist="38100" dir="2700000" algn="tl">
                    <a:srgbClr val="000000">
                      <a:alpha val="43137"/>
                    </a:srgbClr>
                  </a:outerShdw>
                </a:effectLst>
                <a:cs typeface="B Titr" panose="00000700000000000000" pitchFamily="2" charset="-78"/>
              </a:rPr>
              <a:t>در استان‌ها</a:t>
            </a:r>
            <a:endParaRPr lang="fa-IR" sz="2000" dirty="0">
              <a:solidFill>
                <a:srgbClr val="FFC000"/>
              </a:solidFill>
              <a:effectLst>
                <a:outerShdw blurRad="38100" dist="38100" dir="2700000" algn="tl">
                  <a:srgbClr val="000000">
                    <a:alpha val="43137"/>
                  </a:srgbClr>
                </a:outerShdw>
              </a:effectLst>
              <a:cs typeface="B Titr" panose="00000700000000000000" pitchFamily="2" charset="-78"/>
            </a:endParaRPr>
          </a:p>
        </p:txBody>
      </p:sp>
      <p:sp>
        <p:nvSpPr>
          <p:cNvPr id="21" name="Rectangle 20"/>
          <p:cNvSpPr/>
          <p:nvPr/>
        </p:nvSpPr>
        <p:spPr>
          <a:xfrm>
            <a:off x="1403648" y="3789040"/>
            <a:ext cx="6372708"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prstClr val="black"/>
                </a:solidFill>
                <a:cs typeface="B Zar" panose="00000400000000000000" pitchFamily="2" charset="-78"/>
              </a:rPr>
              <a:t>شناسايي مشمولان اوليه و راستی‌آزمایی اطلاعات آنان از سوي بنيادهاي استاني و اعلام به بنياد ملّي</a:t>
            </a:r>
            <a:endParaRPr lang="fa-IR" b="1" dirty="0">
              <a:solidFill>
                <a:prstClr val="black"/>
              </a:solidFill>
              <a:cs typeface="B Zar" panose="00000400000000000000" pitchFamily="2" charset="-78"/>
            </a:endParaRPr>
          </a:p>
        </p:txBody>
      </p:sp>
      <p:cxnSp>
        <p:nvCxnSpPr>
          <p:cNvPr id="22" name="Straight Arrow Connector 21"/>
          <p:cNvCxnSpPr>
            <a:endCxn id="7" idx="0"/>
          </p:cNvCxnSpPr>
          <p:nvPr/>
        </p:nvCxnSpPr>
        <p:spPr>
          <a:xfrm>
            <a:off x="4647312" y="4437112"/>
            <a:ext cx="14698" cy="432048"/>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3900025"/>
      </p:ext>
    </p:extLst>
  </p:cSld>
  <p:clrMapOvr>
    <a:masterClrMapping/>
  </p:clrMapOvr>
  <p:transition spd="slow">
    <p:pull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1520" y="-1611560"/>
            <a:ext cx="8640960" cy="1728192"/>
          </a:xfrm>
        </p:spPr>
        <p:txBody>
          <a:bodyPr>
            <a:noAutofit/>
          </a:bodyPr>
          <a:lstStyle/>
          <a:p>
            <a:pPr marL="0" indent="0" algn="ctr">
              <a:lnSpc>
                <a:spcPct val="150000"/>
              </a:lnSpc>
              <a:buSzPct val="130000"/>
              <a:buNone/>
            </a:pPr>
            <a:endParaRPr lang="fa-IR" sz="4400" b="1" dirty="0" smtClean="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endParaRPr lang="fa-IR" b="1" dirty="0" smtClean="0">
              <a:solidFill>
                <a:srgbClr val="FFFF00"/>
              </a:solidFill>
              <a:effectLst>
                <a:outerShdw blurRad="38100" dist="38100" dir="2700000" algn="tl">
                  <a:srgbClr val="000000">
                    <a:alpha val="43137"/>
                  </a:srgbClr>
                </a:outerShdw>
              </a:effectLst>
              <a:cs typeface="B Titr" panose="00000700000000000000" pitchFamily="2" charset="-78"/>
            </a:endParaRPr>
          </a:p>
          <a:p>
            <a:pPr marL="0" indent="0" algn="ctr">
              <a:lnSpc>
                <a:spcPct val="150000"/>
              </a:lnSpc>
              <a:buSzPct val="130000"/>
              <a:buNone/>
            </a:pPr>
            <a:r>
              <a:rPr lang="fa-IR" sz="4000" b="1" dirty="0" smtClean="0">
                <a:solidFill>
                  <a:srgbClr val="FFC000"/>
                </a:solidFill>
                <a:effectLst>
                  <a:outerShdw blurRad="38100" dist="38100" dir="2700000" algn="tl">
                    <a:srgbClr val="000000">
                      <a:alpha val="43137"/>
                    </a:srgbClr>
                  </a:outerShdw>
                </a:effectLst>
                <a:cs typeface="B Titr" panose="00000700000000000000" pitchFamily="2" charset="-78"/>
              </a:rPr>
              <a:t>اجرا و نظارت</a:t>
            </a:r>
            <a:endParaRPr lang="fa-IR" sz="4000" b="1" spc="-100" dirty="0" smtClean="0">
              <a:solidFill>
                <a:srgbClr val="FFC000"/>
              </a:solidFill>
              <a:effectLst>
                <a:outerShdw blurRad="38100" dist="38100" dir="2700000" algn="tl">
                  <a:srgbClr val="000000">
                    <a:alpha val="43137"/>
                  </a:srgbClr>
                </a:outerShdw>
              </a:effectLst>
              <a:cs typeface="B Titr" panose="00000700000000000000" pitchFamily="2" charset="-78"/>
            </a:endParaRPr>
          </a:p>
        </p:txBody>
      </p:sp>
      <p:sp>
        <p:nvSpPr>
          <p:cNvPr id="2" name="TextBox 1"/>
          <p:cNvSpPr txBox="1"/>
          <p:nvPr/>
        </p:nvSpPr>
        <p:spPr>
          <a:xfrm>
            <a:off x="542798" y="1916832"/>
            <a:ext cx="7992888" cy="2954655"/>
          </a:xfrm>
          <a:prstGeom prst="rect">
            <a:avLst/>
          </a:prstGeom>
          <a:noFill/>
        </p:spPr>
        <p:txBody>
          <a:bodyPr wrap="square" rtlCol="1">
            <a:spAutoFit/>
          </a:bodyPr>
          <a:lstStyle/>
          <a:p>
            <a:pPr algn="justLow">
              <a:lnSpc>
                <a:spcPct val="150000"/>
              </a:lnSpc>
            </a:pP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نظارت بر اجراي صحيح مفاد </a:t>
            </a:r>
            <a:r>
              <a:rPr lang="fa-IR" sz="2800" b="1" dirty="0" smtClean="0">
                <a:solidFill>
                  <a:schemeClr val="bg1"/>
                </a:solidFill>
                <a:effectLst>
                  <a:outerShdw blurRad="38100" dist="38100" dir="2700000" algn="tl">
                    <a:srgbClr val="000000">
                      <a:alpha val="43137"/>
                    </a:srgbClr>
                  </a:outerShdw>
                </a:effectLst>
                <a:cs typeface="B Zar" panose="00000400000000000000" pitchFamily="2" charset="-78"/>
              </a:rPr>
              <a:t>شیوه‌نامه </a:t>
            </a:r>
            <a:r>
              <a:rPr lang="fa-IR" sz="2800" b="1" dirty="0">
                <a:solidFill>
                  <a:schemeClr val="bg1"/>
                </a:solidFill>
                <a:effectLst>
                  <a:outerShdw blurRad="38100" dist="38100" dir="2700000" algn="tl">
                    <a:srgbClr val="000000">
                      <a:alpha val="43137"/>
                    </a:srgbClr>
                  </a:outerShdw>
                </a:effectLst>
                <a:cs typeface="B Zar" panose="00000400000000000000" pitchFamily="2" charset="-78"/>
              </a:rPr>
              <a:t>در هر مؤسسه، برعهدة بنياد استان‌ ذي‌ربط و نظارت‌كلان براجراي صحيح آیین­نامه، بر عهدة معاونت برنامه‌ريزي است و لازم است در هر سال،گزارشي از اجراي آيين‌نامه را تهیه کند.</a:t>
            </a:r>
            <a:endParaRPr lang="en-US" sz="2800" b="1" dirty="0">
              <a:solidFill>
                <a:schemeClr val="bg1"/>
              </a:solidFill>
              <a:effectLst>
                <a:outerShdw blurRad="38100" dist="38100" dir="2700000" algn="tl">
                  <a:srgbClr val="000000">
                    <a:alpha val="43137"/>
                  </a:srgbClr>
                </a:outerShdw>
              </a:effectLst>
              <a:cs typeface="B Zar" panose="00000400000000000000" pitchFamily="2" charset="-78"/>
            </a:endParaRPr>
          </a:p>
          <a:p>
            <a:endParaRPr lang="fa-IR" dirty="0"/>
          </a:p>
        </p:txBody>
      </p:sp>
    </p:spTree>
    <p:extLst>
      <p:ext uri="{BB962C8B-B14F-4D97-AF65-F5344CB8AC3E}">
        <p14:creationId xmlns:p14="http://schemas.microsoft.com/office/powerpoint/2010/main" xmlns="" val="1878674256"/>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9"/>
          <p:cNvSpPr>
            <a:spLocks noChangeArrowheads="1"/>
          </p:cNvSpPr>
          <p:nvPr/>
        </p:nvSpPr>
        <p:spPr bwMode="auto">
          <a:xfrm>
            <a:off x="1590802" y="1805979"/>
            <a:ext cx="1838121" cy="2786357"/>
          </a:xfrm>
          <a:prstGeom prst="roundRect">
            <a:avLst>
              <a:gd name="adj" fmla="val 16667"/>
            </a:avLst>
          </a:prstGeom>
          <a:solidFill>
            <a:srgbClr val="0000CC"/>
          </a:solidFill>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شناسایی</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a-IR" sz="1050" b="1" i="0" u="none" strike="noStrike" cap="none" normalizeH="0" baseline="0" dirty="0" smtClean="0">
              <a:ln>
                <a:noFill/>
              </a:ln>
              <a:solidFill>
                <a:srgbClr val="FFFF00"/>
              </a:solidFill>
              <a:effectLst/>
              <a:latin typeface="Calibri" pitchFamily="34" charset="0"/>
              <a:ea typeface="Calibri" pitchFamily="34" charset="0"/>
              <a:cs typeface="B Zar"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 </a:t>
            </a:r>
            <a:r>
              <a:rPr kumimoji="0" lang="fa-IR"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سوابق طرح شهاب</a:t>
            </a:r>
            <a:endParaRPr kumimoji="0" lang="en-US" b="1" i="0" u="none" strike="noStrike" cap="none" normalizeH="0" baseline="0" dirty="0" smtClean="0">
              <a:ln>
                <a:noFill/>
              </a:ln>
              <a:solidFill>
                <a:srgbClr val="FFFF00"/>
              </a:solidFill>
              <a:effectLst/>
              <a:latin typeface="Arial" pitchFamily="34" charset="0"/>
              <a:cs typeface="Arial" pitchFamily="34" charset="0"/>
            </a:endParaRPr>
          </a:p>
          <a:p>
            <a:pPr marL="87313" marR="0" lvl="0" indent="-87313" algn="ctr"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 آزمون‌های ملی (کنکور و ...)</a:t>
            </a:r>
            <a:endParaRPr kumimoji="0" lang="en-US"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مسابقه‌ها (المپیادها)</a:t>
            </a:r>
          </a:p>
          <a:p>
            <a:pPr marL="0" marR="0" lvl="0" indent="0" algn="ctr" defTabSz="914400" rtl="1" eaLnBrk="0" fontAlgn="base" latinLnBrk="0" hangingPunct="0">
              <a:lnSpc>
                <a:spcPct val="100000"/>
              </a:lnSpc>
              <a:spcBef>
                <a:spcPct val="0"/>
              </a:spcBef>
              <a:spcAft>
                <a:spcPct val="0"/>
              </a:spcAft>
              <a:buClrTx/>
              <a:buSzTx/>
              <a:buFontTx/>
              <a:buChar char="•"/>
              <a:tabLst/>
            </a:pPr>
            <a:r>
              <a:rPr lang="fa-IR" b="1" dirty="0" smtClean="0">
                <a:solidFill>
                  <a:srgbClr val="FFFF00"/>
                </a:solidFill>
                <a:latin typeface="Calibri" pitchFamily="34" charset="0"/>
                <a:cs typeface="B Zar" pitchFamily="2" charset="-78"/>
              </a:rPr>
              <a:t> سوابق تحصیلی</a:t>
            </a:r>
            <a:endParaRPr kumimoji="0" lang="fa-IR" b="1" i="0" u="none" strike="noStrike" cap="none" normalizeH="0" baseline="0" dirty="0" smtClean="0">
              <a:ln>
                <a:noFill/>
              </a:ln>
              <a:solidFill>
                <a:srgbClr val="FFFF00"/>
              </a:solidFill>
              <a:effectLst/>
              <a:latin typeface="Arial" pitchFamily="34" charset="0"/>
              <a:cs typeface="Arial" pitchFamily="34" charset="0"/>
            </a:endParaRPr>
          </a:p>
        </p:txBody>
      </p:sp>
      <p:sp>
        <p:nvSpPr>
          <p:cNvPr id="7" name="AutoShape 8"/>
          <p:cNvSpPr>
            <a:spLocks noChangeArrowheads="1"/>
          </p:cNvSpPr>
          <p:nvPr/>
        </p:nvSpPr>
        <p:spPr bwMode="auto">
          <a:xfrm>
            <a:off x="7717873" y="1571612"/>
            <a:ext cx="1426128" cy="3346233"/>
          </a:xfrm>
          <a:prstGeom prst="rightArrow">
            <a:avLst>
              <a:gd name="adj1" fmla="val 50000"/>
              <a:gd name="adj2" fmla="val 25000"/>
            </a:avLst>
          </a:prstGeom>
          <a:solidFill>
            <a:srgbClr val="FFFF00"/>
          </a:solidFill>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marL="228600" marR="0" lvl="0" indent="-228600" algn="ctr" defTabSz="987425" rtl="1" eaLnBrk="1" fontAlgn="base" latinLnBrk="0" hangingPunct="1">
              <a:lnSpc>
                <a:spcPct val="100000"/>
              </a:lnSpc>
              <a:spcBef>
                <a:spcPct val="0"/>
              </a:spcBef>
              <a:spcAft>
                <a:spcPct val="0"/>
              </a:spcAft>
              <a:buClrTx/>
              <a:buSzTx/>
            </a:pPr>
            <a:endParaRPr kumimoji="0" lang="fa-IR" sz="100" b="1" i="0" u="none" strike="noStrike" cap="none" normalizeH="0" baseline="0" dirty="0" smtClean="0">
              <a:ln>
                <a:noFill/>
              </a:ln>
              <a:solidFill>
                <a:schemeClr val="tx1"/>
              </a:solidFill>
              <a:effectLst/>
              <a:latin typeface="Calibri" pitchFamily="34" charset="0"/>
              <a:ea typeface="Calibri" pitchFamily="34" charset="0"/>
              <a:cs typeface="B Zar" pitchFamily="2" charset="-78"/>
            </a:endParaRPr>
          </a:p>
          <a:p>
            <a:pPr marR="0" lvl="0" algn="ctr" defTabSz="987425" rtl="1" eaLnBrk="1" fontAlgn="base" latinLnBrk="0" hangingPunct="1">
              <a:lnSpc>
                <a:spcPct val="100000"/>
              </a:lnSpc>
              <a:spcBef>
                <a:spcPct val="0"/>
              </a:spcBef>
              <a:spcAft>
                <a:spcPct val="0"/>
              </a:spcAft>
              <a:buClrTx/>
              <a:buSzTx/>
              <a:buFontTx/>
              <a:buChar char="•"/>
            </a:pPr>
            <a:r>
              <a:rPr kumimoji="0" lang="fa-IR"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به کارگیری (اثرگذاری)</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R="0" lvl="0" algn="ctr" defTabSz="987425" rtl="1" eaLnBrk="0" fontAlgn="base" latinLnBrk="0" hangingPunct="0">
              <a:lnSpc>
                <a:spcPct val="100000"/>
              </a:lnSpc>
              <a:spcBef>
                <a:spcPct val="0"/>
              </a:spcBef>
              <a:spcAft>
                <a:spcPct val="0"/>
              </a:spcAft>
              <a:buClrTx/>
              <a:buSzTx/>
              <a:buFontTx/>
              <a:buChar char="•"/>
            </a:pPr>
            <a:r>
              <a:rPr kumimoji="0" lang="fa-IR" b="1" i="0" u="none" strike="noStrike" cap="none" normalizeH="0" baseline="0" dirty="0" smtClean="0">
                <a:ln>
                  <a:noFill/>
                </a:ln>
                <a:solidFill>
                  <a:schemeClr val="tx1"/>
                </a:solidFill>
                <a:effectLst/>
                <a:latin typeface="Calibri" pitchFamily="34" charset="0"/>
                <a:ea typeface="Calibri" pitchFamily="34" charset="0"/>
                <a:cs typeface="B Zar" pitchFamily="2" charset="-78"/>
              </a:rPr>
              <a:t>هدایت تخصصی</a:t>
            </a:r>
            <a:endParaRPr kumimoji="0" lang="fa-IR"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7"/>
          <p:cNvSpPr>
            <a:spLocks noChangeArrowheads="1"/>
          </p:cNvSpPr>
          <p:nvPr/>
        </p:nvSpPr>
        <p:spPr bwMode="auto">
          <a:xfrm>
            <a:off x="3714770" y="1792958"/>
            <a:ext cx="2000308" cy="2786357"/>
          </a:xfrm>
          <a:prstGeom prst="roundRect">
            <a:avLst>
              <a:gd name="adj" fmla="val 16667"/>
            </a:avLst>
          </a:prstGeom>
          <a:solidFill>
            <a:srgbClr val="0000CC"/>
          </a:solidFill>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1905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هدایت و تواناسازی</a:t>
            </a:r>
          </a:p>
          <a:p>
            <a:pPr marL="0" marR="0" lvl="0" indent="1905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FFFF00"/>
              </a:solidFill>
              <a:effectLst/>
              <a:latin typeface="Arial" pitchFamily="34" charset="0"/>
              <a:cs typeface="Arial" pitchFamily="34" charset="0"/>
            </a:endParaRPr>
          </a:p>
          <a:p>
            <a:pPr marL="0" marR="0" lvl="0" indent="19050" algn="ctr"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smtClean="0">
                <a:ln>
                  <a:noFill/>
                </a:ln>
                <a:solidFill>
                  <a:srgbClr val="FFFF00"/>
                </a:solidFill>
                <a:effectLst/>
                <a:latin typeface="Calibri" pitchFamily="34" charset="0"/>
                <a:ea typeface="Calibri" pitchFamily="34" charset="0"/>
                <a:cs typeface="B Zar" pitchFamily="2" charset="-78"/>
              </a:rPr>
              <a:t> </a:t>
            </a: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جایزۀ آموزش</a:t>
            </a:r>
            <a:endParaRPr kumimoji="0" lang="en-US" sz="1050" b="1" i="0" u="none" strike="noStrike" cap="none" normalizeH="0" baseline="0" dirty="0" smtClean="0">
              <a:ln>
                <a:noFill/>
              </a:ln>
              <a:solidFill>
                <a:srgbClr val="FFFF00"/>
              </a:solidFill>
              <a:effectLst/>
              <a:latin typeface="Arial" pitchFamily="34" charset="0"/>
              <a:cs typeface="Arial" pitchFamily="34" charset="0"/>
            </a:endParaRPr>
          </a:p>
          <a:p>
            <a:pPr marL="0" marR="0" lvl="0" indent="19050" algn="ctr" defTabSz="914400" rtl="1" eaLnBrk="0" fontAlgn="base" latinLnBrk="0" hangingPunct="0">
              <a:lnSpc>
                <a:spcPct val="100000"/>
              </a:lnSpc>
              <a:spcBef>
                <a:spcPct val="0"/>
              </a:spcBef>
              <a:spcAft>
                <a:spcPct val="0"/>
              </a:spcAft>
              <a:buClrTx/>
              <a:buSzTx/>
              <a:buFontTx/>
              <a:buChar char="•"/>
              <a:tabLst/>
            </a:pP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 جایزۀ پژوهش</a:t>
            </a:r>
            <a:endParaRPr kumimoji="0" lang="en-US" sz="1050" b="1" i="0" u="none" strike="noStrike" cap="none" normalizeH="0" baseline="0" dirty="0" smtClean="0">
              <a:ln>
                <a:noFill/>
              </a:ln>
              <a:solidFill>
                <a:srgbClr val="FFFF00"/>
              </a:solidFill>
              <a:effectLst/>
              <a:latin typeface="Arial" pitchFamily="34" charset="0"/>
              <a:cs typeface="Arial" pitchFamily="34" charset="0"/>
            </a:endParaRPr>
          </a:p>
          <a:p>
            <a:pPr marL="0" marR="0" lvl="0" indent="19050" algn="ctr" defTabSz="914400" rtl="1" eaLnBrk="0" fontAlgn="base" latinLnBrk="0" hangingPunct="0">
              <a:lnSpc>
                <a:spcPct val="100000"/>
              </a:lnSpc>
              <a:spcBef>
                <a:spcPct val="0"/>
              </a:spcBef>
              <a:spcAft>
                <a:spcPct val="0"/>
              </a:spcAft>
              <a:buClrTx/>
              <a:buSzTx/>
              <a:buFontTx/>
              <a:buChar char="•"/>
              <a:tabLst/>
            </a:pP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 جایزۀ فنّاوری</a:t>
            </a:r>
            <a:endParaRPr kumimoji="0" lang="en-US" sz="1050" b="1" i="0" u="none" strike="noStrike" cap="none" normalizeH="0" baseline="0" dirty="0" smtClean="0">
              <a:ln>
                <a:noFill/>
              </a:ln>
              <a:solidFill>
                <a:srgbClr val="FFFF00"/>
              </a:solidFill>
              <a:effectLst/>
              <a:latin typeface="Arial" pitchFamily="34" charset="0"/>
              <a:cs typeface="Arial" pitchFamily="34" charset="0"/>
            </a:endParaRPr>
          </a:p>
          <a:p>
            <a:pPr marL="0" marR="0" lvl="0" indent="19050" algn="ctr" defTabSz="914400" rtl="1" eaLnBrk="0" fontAlgn="base" latinLnBrk="0" hangingPunct="0">
              <a:lnSpc>
                <a:spcPct val="100000"/>
              </a:lnSpc>
              <a:spcBef>
                <a:spcPct val="0"/>
              </a:spcBef>
              <a:spcAft>
                <a:spcPct val="0"/>
              </a:spcAft>
              <a:buClrTx/>
              <a:buSzTx/>
              <a:buFontTx/>
              <a:buChar char="•"/>
              <a:tabLst/>
            </a:pP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 جایزۀ فرهنگ</a:t>
            </a:r>
            <a:endParaRPr kumimoji="0" lang="fa-IR" sz="2800" b="1" i="0" u="none" strike="noStrike" cap="none" normalizeH="0" baseline="0" dirty="0" smtClean="0">
              <a:ln>
                <a:noFill/>
              </a:ln>
              <a:solidFill>
                <a:srgbClr val="FFFF00"/>
              </a:solidFill>
              <a:effectLst/>
              <a:latin typeface="Arial" pitchFamily="34" charset="0"/>
              <a:cs typeface="Arial" pitchFamily="34" charset="0"/>
            </a:endParaRPr>
          </a:p>
        </p:txBody>
      </p:sp>
      <p:sp>
        <p:nvSpPr>
          <p:cNvPr id="9" name="AutoShape 6"/>
          <p:cNvSpPr>
            <a:spLocks noChangeArrowheads="1"/>
          </p:cNvSpPr>
          <p:nvPr/>
        </p:nvSpPr>
        <p:spPr bwMode="auto">
          <a:xfrm>
            <a:off x="6000926" y="1786014"/>
            <a:ext cx="1634921" cy="2786357"/>
          </a:xfrm>
          <a:prstGeom prst="roundRect">
            <a:avLst>
              <a:gd name="adj" fmla="val 16667"/>
            </a:avLst>
          </a:prstGeom>
          <a:solidFill>
            <a:srgbClr val="0000CC"/>
          </a:solidFill>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r"/>
              </a:tabLst>
            </a:pPr>
            <a:r>
              <a:rPr kumimoji="0" lang="fa-IR" sz="2400"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شناسایی</a:t>
            </a:r>
            <a:endParaRPr kumimoji="0" lang="fa-IR" sz="2000" b="1" i="0" u="none" strike="noStrike" cap="none" normalizeH="0" baseline="0" dirty="0" smtClean="0">
              <a:ln>
                <a:noFill/>
              </a:ln>
              <a:solidFill>
                <a:srgbClr val="FFFF00"/>
              </a:solidFill>
              <a:effectLst/>
              <a:latin typeface="Calibri" pitchFamily="34" charset="0"/>
              <a:ea typeface="Calibri" pitchFamily="34" charset="0"/>
              <a:cs typeface="B Zar"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tab pos="114300" algn="r"/>
              </a:tabLst>
            </a:pPr>
            <a:endParaRPr kumimoji="0" lang="fa-IR" b="1" i="0" u="none" strike="noStrike" cap="none" normalizeH="0" baseline="0" dirty="0" smtClean="0">
              <a:ln>
                <a:noFill/>
              </a:ln>
              <a:solidFill>
                <a:srgbClr val="FFFF00"/>
              </a:solidFill>
              <a:effectLst/>
              <a:latin typeface="Calibri" pitchFamily="34" charset="0"/>
              <a:ea typeface="Calibri" pitchFamily="34" charset="0"/>
              <a:cs typeface="B Zar"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tab pos="114300" algn="r"/>
              </a:tabLst>
            </a:pPr>
            <a:endParaRPr kumimoji="0" lang="en-US" sz="1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114300" algn="r"/>
              </a:tabLst>
            </a:pPr>
            <a:r>
              <a:rPr kumimoji="0" lang="fa-IR"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دانش‌آموختگان</a:t>
            </a:r>
            <a:r>
              <a:rPr kumimoji="0" lang="fa-IR" b="1" i="0" u="none" strike="noStrike" cap="none" normalizeH="0" dirty="0" smtClean="0">
                <a:ln>
                  <a:noFill/>
                </a:ln>
                <a:solidFill>
                  <a:srgbClr val="FFFF00"/>
                </a:solidFill>
                <a:effectLst/>
                <a:latin typeface="Calibri" pitchFamily="34" charset="0"/>
                <a:ea typeface="Calibri" pitchFamily="34" charset="0"/>
                <a:cs typeface="B Zar" pitchFamily="2" charset="-78"/>
              </a:rPr>
              <a:t> </a:t>
            </a:r>
            <a:r>
              <a:rPr kumimoji="0" lang="fa-IR"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برتر دانشگاهی</a:t>
            </a:r>
            <a:endParaRPr kumimoji="0" lang="en-US"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114300" algn="r"/>
              </a:tabLst>
            </a:pPr>
            <a:r>
              <a:rPr kumimoji="0" lang="fa-IR"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(دانش‌جستگان برتر</a:t>
            </a: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Zar" pitchFamily="2" charset="-78"/>
              </a:rPr>
              <a:t>)</a:t>
            </a:r>
            <a:endParaRPr kumimoji="0" lang="fa-IR" sz="2000" b="1" i="0" u="none" strike="noStrike" cap="none" normalizeH="0" baseline="0" dirty="0" smtClean="0">
              <a:ln>
                <a:noFill/>
              </a:ln>
              <a:solidFill>
                <a:srgbClr val="FFFF00"/>
              </a:solidFill>
              <a:effectLst/>
              <a:latin typeface="Arial" pitchFamily="34" charset="0"/>
              <a:cs typeface="Arial" pitchFamily="34" charset="0"/>
            </a:endParaRPr>
          </a:p>
        </p:txBody>
      </p:sp>
      <p:sp>
        <p:nvSpPr>
          <p:cNvPr id="10" name="Rectangle 4"/>
          <p:cNvSpPr>
            <a:spLocks noChangeArrowheads="1"/>
          </p:cNvSpPr>
          <p:nvPr/>
        </p:nvSpPr>
        <p:spPr bwMode="auto">
          <a:xfrm>
            <a:off x="1561773" y="547196"/>
            <a:ext cx="5902325" cy="769441"/>
          </a:xfrm>
          <a:prstGeom prst="rect">
            <a:avLst/>
          </a:prstGeom>
          <a:noFill/>
          <a:ln w="9525">
            <a:noFill/>
            <a:miter lim="800000"/>
            <a:headEnd/>
            <a:tailEnd/>
          </a:ln>
          <a:effectLst/>
        </p:spPr>
        <p:txBody>
          <a:bodyPr anchor="ctr">
            <a:spAutoFit/>
          </a:bodyPr>
          <a:lstStyle/>
          <a:p>
            <a:pPr algn="ctr"/>
            <a:r>
              <a:rPr lang="fa-IR" sz="4400" b="1" dirty="0" smtClean="0">
                <a:solidFill>
                  <a:srgbClr val="FFFF00"/>
                </a:solidFill>
                <a:effectLst>
                  <a:outerShdw blurRad="38100" dist="38100" dir="2700000" algn="tl">
                    <a:srgbClr val="000000">
                      <a:alpha val="43137"/>
                    </a:srgbClr>
                  </a:outerShdw>
                </a:effectLst>
                <a:latin typeface="IranNastaliq" pitchFamily="18" charset="0"/>
                <a:cs typeface="B Titr" panose="00000700000000000000" pitchFamily="2" charset="-78"/>
              </a:rPr>
              <a:t>اجتماع دانشجویی</a:t>
            </a:r>
            <a:endParaRPr lang="en-US" sz="4400" dirty="0">
              <a:solidFill>
                <a:srgbClr val="FFFF00"/>
              </a:solidFill>
              <a:effectLst>
                <a:outerShdw blurRad="38100" dist="38100" dir="2700000" algn="tl">
                  <a:srgbClr val="000000">
                    <a:alpha val="43137"/>
                  </a:srgbClr>
                </a:outerShdw>
              </a:effectLst>
              <a:latin typeface="IranNastaliq" pitchFamily="18" charset="0"/>
              <a:cs typeface="B Titr" panose="00000700000000000000" pitchFamily="2" charset="-78"/>
            </a:endParaRPr>
          </a:p>
        </p:txBody>
      </p:sp>
      <p:sp>
        <p:nvSpPr>
          <p:cNvPr id="11" name="Rectangle 4"/>
          <p:cNvSpPr>
            <a:spLocks noChangeArrowheads="1"/>
          </p:cNvSpPr>
          <p:nvPr/>
        </p:nvSpPr>
        <p:spPr bwMode="auto">
          <a:xfrm>
            <a:off x="1643042" y="5102851"/>
            <a:ext cx="6500858" cy="646331"/>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square" anchor="ctr">
            <a:spAutoFit/>
          </a:bodyPr>
          <a:lstStyle/>
          <a:p>
            <a:pPr algn="ctr"/>
            <a:r>
              <a:rPr lang="fa-IR" sz="3600" dirty="0" smtClean="0">
                <a:solidFill>
                  <a:srgbClr val="FFFF00"/>
                </a:solidFill>
                <a:latin typeface="IranNastaliq" pitchFamily="18" charset="0"/>
                <a:cs typeface="B Zar" pitchFamily="2" charset="-78"/>
              </a:rPr>
              <a:t>تربيت اخلاقي و اسلامي</a:t>
            </a:r>
            <a:endParaRPr lang="en-US" sz="3600" dirty="0">
              <a:solidFill>
                <a:srgbClr val="FFFF00"/>
              </a:solidFill>
              <a:latin typeface="IranNastaliq" pitchFamily="18" charset="0"/>
              <a:cs typeface="B Zar" pitchFamily="2" charset="-78"/>
            </a:endParaRPr>
          </a:p>
        </p:txBody>
      </p:sp>
      <p:grpSp>
        <p:nvGrpSpPr>
          <p:cNvPr id="12" name="Group 11"/>
          <p:cNvGrpSpPr/>
          <p:nvPr/>
        </p:nvGrpSpPr>
        <p:grpSpPr>
          <a:xfrm>
            <a:off x="0" y="865323"/>
            <a:ext cx="1500076" cy="4052522"/>
            <a:chOff x="1" y="865323"/>
            <a:chExt cx="1500076" cy="4052522"/>
          </a:xfrm>
          <a:solidFill>
            <a:srgbClr val="FFFF00"/>
          </a:solidFill>
        </p:grpSpPr>
        <p:sp>
          <p:nvSpPr>
            <p:cNvPr id="13" name="AutoShape 10"/>
            <p:cNvSpPr>
              <a:spLocks noChangeArrowheads="1"/>
            </p:cNvSpPr>
            <p:nvPr/>
          </p:nvSpPr>
          <p:spPr bwMode="auto">
            <a:xfrm>
              <a:off x="1" y="1571612"/>
              <a:ext cx="1500076" cy="3346233"/>
            </a:xfrm>
            <a:prstGeom prst="rightArrow">
              <a:avLst>
                <a:gd name="adj1" fmla="val 50000"/>
                <a:gd name="adj2" fmla="val 25000"/>
              </a:avLst>
            </a:prstGeom>
            <a:grpFill/>
            <a:ln>
              <a:headEnd/>
              <a:tailEn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marR="0" lvl="0" algn="ctr" defTabSz="914400" eaLnBrk="1" fontAlgn="base" latinLnBrk="0" hangingPunct="1">
                <a:lnSpc>
                  <a:spcPct val="100000"/>
                </a:lnSpc>
                <a:spcBef>
                  <a:spcPct val="0"/>
                </a:spcBef>
                <a:spcAft>
                  <a:spcPct val="0"/>
                </a:spcAft>
                <a:buClrTx/>
                <a:buSzTx/>
                <a:buFontTx/>
                <a:buNone/>
              </a:pPr>
              <a:endParaRPr kumimoji="0" lang="fa-IR" sz="1700" b="0" i="0" u="none" strike="noStrike" cap="none" normalizeH="0" baseline="0" dirty="0" smtClean="0">
                <a:ln>
                  <a:noFill/>
                </a:ln>
                <a:solidFill>
                  <a:schemeClr val="tx1"/>
                </a:solidFill>
                <a:effectLst/>
                <a:latin typeface="Calibri" pitchFamily="34" charset="0"/>
                <a:ea typeface="Calibri" pitchFamily="34" charset="0"/>
                <a:cs typeface="B Zar" pitchFamily="2" charset="-78"/>
              </a:endParaRPr>
            </a:p>
            <a:p>
              <a:pPr marR="0" lvl="0" algn="ctr" defTabSz="914400" eaLnBrk="1" fontAlgn="base" latinLnBrk="0" hangingPunct="1">
                <a:lnSpc>
                  <a:spcPct val="100000"/>
                </a:lnSpc>
                <a:spcBef>
                  <a:spcPct val="0"/>
                </a:spcBef>
                <a:spcAft>
                  <a:spcPct val="0"/>
                </a:spcAft>
                <a:buClrTx/>
                <a:buSzTx/>
                <a:buFontTx/>
                <a:buNone/>
              </a:pPr>
              <a:endPar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endParaRPr>
            </a:p>
            <a:p>
              <a:pPr marR="0" lvl="0" algn="ctr" defTabSz="914400" eaLnBrk="1" fontAlgn="base" latinLnBrk="0" hangingPunct="1">
                <a:lnSpc>
                  <a:spcPct val="100000"/>
                </a:lnSpc>
                <a:spcBef>
                  <a:spcPct val="0"/>
                </a:spcBef>
                <a:spcAft>
                  <a:spcPct val="0"/>
                </a:spcAft>
                <a:buClrTx/>
                <a:buSzTx/>
                <a:buFontTx/>
                <a:buNone/>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دانش‌آموختگان آموزش و </a:t>
              </a:r>
              <a:r>
                <a:rPr kumimoji="0" lang="fa-IR" sz="12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پرورش و دانشجویان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4"/>
            <p:cNvSpPr>
              <a:spLocks noChangeArrowheads="1"/>
            </p:cNvSpPr>
            <p:nvPr/>
          </p:nvSpPr>
          <p:spPr bwMode="auto">
            <a:xfrm>
              <a:off x="182053" y="865323"/>
              <a:ext cx="1081094" cy="461665"/>
            </a:xfrm>
            <a:prstGeom prst="rect">
              <a:avLst/>
            </a:prstGeom>
            <a:grpFill/>
            <a:ln w="9525">
              <a:noFill/>
              <a:miter lim="800000"/>
              <a:headEnd/>
              <a:tailEnd/>
            </a:ln>
            <a:effectLst/>
          </p:spPr>
          <p:txBody>
            <a:bodyPr wrap="square" anchor="ctr">
              <a:spAutoFit/>
            </a:bodyPr>
            <a:lstStyle/>
            <a:p>
              <a:pPr algn="ctr"/>
              <a:r>
                <a:rPr lang="fa-IR" sz="2400" b="1" dirty="0" smtClean="0">
                  <a:latin typeface="IranNastaliq" pitchFamily="18" charset="0"/>
                  <a:cs typeface="B Zar" pitchFamily="2" charset="-78"/>
                </a:rPr>
                <a:t>جامعه</a:t>
              </a:r>
              <a:endParaRPr lang="en-US" sz="4000" b="1" dirty="0">
                <a:latin typeface="IranNastaliq" pitchFamily="18" charset="0"/>
                <a:cs typeface="B Zar" pitchFamily="2" charset="-78"/>
              </a:endParaRPr>
            </a:p>
          </p:txBody>
        </p:sp>
      </p:grpSp>
      <p:sp>
        <p:nvSpPr>
          <p:cNvPr id="15" name="AutoShape 5"/>
          <p:cNvSpPr>
            <a:spLocks noChangeShapeType="1"/>
          </p:cNvSpPr>
          <p:nvPr/>
        </p:nvSpPr>
        <p:spPr bwMode="auto">
          <a:xfrm>
            <a:off x="3428992" y="3214686"/>
            <a:ext cx="256825" cy="736"/>
          </a:xfrm>
          <a:prstGeom prst="straightConnector1">
            <a:avLst/>
          </a:prstGeom>
          <a:ln>
            <a:headEnd/>
            <a:tailEnd type="triangl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algn="ctr"/>
            <a:endParaRPr lang="en-US" sz="2400" b="1">
              <a:solidFill>
                <a:srgbClr val="FFFF00"/>
              </a:solidFill>
            </a:endParaRPr>
          </a:p>
        </p:txBody>
      </p:sp>
      <p:sp>
        <p:nvSpPr>
          <p:cNvPr id="16" name="AutoShape 5"/>
          <p:cNvSpPr>
            <a:spLocks noChangeShapeType="1"/>
          </p:cNvSpPr>
          <p:nvPr/>
        </p:nvSpPr>
        <p:spPr bwMode="auto">
          <a:xfrm>
            <a:off x="5715008" y="3214686"/>
            <a:ext cx="256825" cy="736"/>
          </a:xfrm>
          <a:prstGeom prst="straightConnector1">
            <a:avLst/>
          </a:prstGeom>
          <a:ln>
            <a:headEnd/>
            <a:tailEnd type="triangl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pPr algn="ctr"/>
            <a:endParaRPr lang="en-US" sz="2400" b="1">
              <a:solidFill>
                <a:srgbClr val="FFFF00"/>
              </a:solidFill>
            </a:endParaRPr>
          </a:p>
        </p:txBody>
      </p:sp>
    </p:spTree>
    <p:extLst>
      <p:ext uri="{BB962C8B-B14F-4D97-AF65-F5344CB8AC3E}">
        <p14:creationId xmlns:p14="http://schemas.microsoft.com/office/powerpoint/2010/main" xmlns="" val="313314187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to="" calcmode="lin" valueType="num">
                                      <p:cBhvr>
                                        <p:cTn id="12" dur="1" fill="hold"/>
                                        <p:tgtEl>
                                          <p:spTgt spid="1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trips(down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strips(downLeft)">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down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strips(downLef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strips(downLeft)">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536" y="1268760"/>
            <a:ext cx="8435280" cy="5257800"/>
          </a:xfrm>
        </p:spPr>
        <p:txBody>
          <a:bodyPr>
            <a:normAutofit lnSpcReduction="10000"/>
          </a:bodyPr>
          <a:lstStyle/>
          <a:p>
            <a:pPr marL="0" indent="0" algn="justLow" rtl="1">
              <a:lnSpc>
                <a:spcPct val="110000"/>
              </a:lnSpc>
              <a:spcBef>
                <a:spcPts val="0"/>
              </a:spcBef>
              <a:buNone/>
            </a:pPr>
            <a:r>
              <a:rPr lang="fa-IR" sz="2800" b="1" spc="-40" dirty="0" smtClean="0">
                <a:solidFill>
                  <a:schemeClr val="bg1"/>
                </a:solidFill>
                <a:effectLst>
                  <a:outerShdw blurRad="38100" dist="38100" dir="2700000" algn="tl">
                    <a:srgbClr val="000000">
                      <a:alpha val="43137"/>
                    </a:srgbClr>
                  </a:outerShdw>
                </a:effectLst>
                <a:cs typeface="B Zar" panose="00000400000000000000" pitchFamily="2" charset="-78"/>
              </a:rPr>
              <a:t>اعطای جایزه‌های تحصيلي بنياد ملّي نخبگان به دانشجويان برگزيده از سال 1386</a:t>
            </a:r>
          </a:p>
          <a:p>
            <a:pPr algn="justLow" rtl="1">
              <a:lnSpc>
                <a:spcPct val="110000"/>
              </a:lnSpc>
              <a:spcBef>
                <a:spcPts val="0"/>
              </a:spcBef>
              <a:buNone/>
            </a:pPr>
            <a:endParaRPr lang="fa-IR" sz="2800" b="1" spc="-40" dirty="0" smtClean="0">
              <a:solidFill>
                <a:schemeClr val="bg1"/>
              </a:solidFill>
              <a:effectLst>
                <a:outerShdw blurRad="38100" dist="38100" dir="2700000" algn="tl">
                  <a:srgbClr val="000000">
                    <a:alpha val="43137"/>
                  </a:srgbClr>
                </a:outerShdw>
              </a:effectLst>
              <a:cs typeface="B Zar" panose="00000400000000000000" pitchFamily="2" charset="-78"/>
            </a:endParaRPr>
          </a:p>
          <a:p>
            <a:pPr algn="justLow" rtl="1">
              <a:lnSpc>
                <a:spcPct val="110000"/>
              </a:lnSpc>
              <a:spcBef>
                <a:spcPts val="0"/>
              </a:spcBef>
              <a:buNone/>
            </a:pPr>
            <a:r>
              <a:rPr lang="fa-IR" sz="2800" b="1" spc="-40" dirty="0" smtClean="0">
                <a:solidFill>
                  <a:schemeClr val="bg1"/>
                </a:solidFill>
                <a:effectLst>
                  <a:outerShdw blurRad="38100" dist="38100" dir="2700000" algn="tl">
                    <a:srgbClr val="000000">
                      <a:alpha val="43137"/>
                    </a:srgbClr>
                  </a:outerShdw>
                </a:effectLst>
                <a:cs typeface="B Zar" panose="00000400000000000000" pitchFamily="2" charset="-78"/>
              </a:rPr>
              <a:t>اين جوایز عبارت بودند از:</a:t>
            </a:r>
          </a:p>
          <a:p>
            <a:pPr algn="justLow" rtl="1">
              <a:lnSpc>
                <a:spcPct val="110000"/>
              </a:lnSpc>
              <a:spcBef>
                <a:spcPts val="0"/>
              </a:spcBef>
              <a:buNone/>
            </a:pPr>
            <a:endParaRPr lang="fa-IR" sz="1600" b="1" spc="-40"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534988" lvl="1" indent="-261938">
              <a:lnSpc>
                <a:spcPct val="110000"/>
              </a:lnSpc>
              <a:spcBef>
                <a:spcPts val="0"/>
              </a:spcBef>
              <a:buFont typeface="Arial" panose="020B0604020202020204" pitchFamily="34" charset="0"/>
              <a:buChar char="•"/>
            </a:pPr>
            <a:r>
              <a:rPr lang="fa-IR" b="1" spc="-40" dirty="0" smtClean="0">
                <a:solidFill>
                  <a:schemeClr val="bg1"/>
                </a:solidFill>
                <a:effectLst>
                  <a:outerShdw blurRad="38100" dist="38100" dir="2700000" algn="tl">
                    <a:srgbClr val="000000">
                      <a:alpha val="43137"/>
                    </a:srgbClr>
                  </a:outerShdw>
                </a:effectLst>
                <a:cs typeface="B Zar" panose="00000400000000000000" pitchFamily="2" charset="-78"/>
              </a:rPr>
              <a:t>كمك‌هزينة ماهانة تحصيلي: </a:t>
            </a:r>
            <a:br>
              <a:rPr lang="fa-IR" b="1" spc="-40" dirty="0" smtClean="0">
                <a:solidFill>
                  <a:schemeClr val="bg1"/>
                </a:solidFill>
                <a:effectLst>
                  <a:outerShdw blurRad="38100" dist="38100" dir="2700000" algn="tl">
                    <a:srgbClr val="000000">
                      <a:alpha val="43137"/>
                    </a:srgbClr>
                  </a:outerShdw>
                </a:effectLst>
                <a:cs typeface="B Zar" panose="00000400000000000000" pitchFamily="2" charset="-78"/>
              </a:rPr>
            </a:br>
            <a:r>
              <a:rPr lang="fa-IR" b="1" spc="-40" dirty="0" smtClean="0">
                <a:solidFill>
                  <a:schemeClr val="bg1"/>
                </a:solidFill>
                <a:effectLst>
                  <a:outerShdw blurRad="38100" dist="38100" dir="2700000" algn="tl">
                    <a:srgbClr val="000000">
                      <a:alpha val="43137"/>
                    </a:srgbClr>
                  </a:outerShdw>
                </a:effectLst>
                <a:cs typeface="B Zar" panose="00000400000000000000" pitchFamily="2" charset="-78"/>
              </a:rPr>
              <a:t>		</a:t>
            </a:r>
            <a:r>
              <a:rPr lang="fa-IR" b="1" spc="-40" dirty="0" smtClean="0">
                <a:solidFill>
                  <a:srgbClr val="FFFF00"/>
                </a:solidFill>
                <a:effectLst>
                  <a:outerShdw blurRad="38100" dist="38100" dir="2700000" algn="tl">
                    <a:srgbClr val="000000">
                      <a:alpha val="43137"/>
                    </a:srgbClr>
                  </a:outerShdw>
                </a:effectLst>
                <a:cs typeface="B Zar" panose="00000400000000000000" pitchFamily="2" charset="-78"/>
              </a:rPr>
              <a:t>از 000</a:t>
            </a:r>
            <a:r>
              <a:rPr lang="en-US" b="1" spc="-40"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b="1" spc="-40" dirty="0" smtClean="0">
                <a:solidFill>
                  <a:srgbClr val="FFFF00"/>
                </a:solidFill>
                <a:effectLst>
                  <a:outerShdw blurRad="38100" dist="38100" dir="2700000" algn="tl">
                    <a:srgbClr val="000000">
                      <a:alpha val="43137"/>
                    </a:srgbClr>
                  </a:outerShdw>
                </a:effectLst>
                <a:cs typeface="B Zar" panose="00000400000000000000" pitchFamily="2" charset="-78"/>
              </a:rPr>
              <a:t>500 ریال تا 000</a:t>
            </a:r>
            <a:r>
              <a:rPr lang="en-US" b="1" spc="-40"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b="1" spc="-40" dirty="0" smtClean="0">
                <a:solidFill>
                  <a:srgbClr val="FFFF00"/>
                </a:solidFill>
                <a:effectLst>
                  <a:outerShdw blurRad="38100" dist="38100" dir="2700000" algn="tl">
                    <a:srgbClr val="000000">
                      <a:alpha val="43137"/>
                    </a:srgbClr>
                  </a:outerShdw>
                </a:effectLst>
                <a:cs typeface="B Zar" panose="00000400000000000000" pitchFamily="2" charset="-78"/>
              </a:rPr>
              <a:t>300</a:t>
            </a:r>
            <a:r>
              <a:rPr lang="en-US" b="1" spc="-40" dirty="0" smtClean="0">
                <a:solidFill>
                  <a:srgbClr val="FFFF00"/>
                </a:solidFill>
                <a:effectLst>
                  <a:outerShdw blurRad="38100" dist="38100" dir="2700000" algn="tl">
                    <a:srgbClr val="000000">
                      <a:alpha val="43137"/>
                    </a:srgbClr>
                  </a:outerShdw>
                </a:effectLst>
                <a:cs typeface="B Zar" panose="00000400000000000000" pitchFamily="2" charset="-78"/>
              </a:rPr>
              <a:t>,</a:t>
            </a:r>
            <a:r>
              <a:rPr lang="fa-IR" b="1" spc="-40" dirty="0" smtClean="0">
                <a:solidFill>
                  <a:srgbClr val="FFFF00"/>
                </a:solidFill>
                <a:effectLst>
                  <a:outerShdw blurRad="38100" dist="38100" dir="2700000" algn="tl">
                    <a:srgbClr val="000000">
                      <a:alpha val="43137"/>
                    </a:srgbClr>
                  </a:outerShdw>
                </a:effectLst>
                <a:cs typeface="B Zar" panose="00000400000000000000" pitchFamily="2" charset="-78"/>
              </a:rPr>
              <a:t>7 ریال</a:t>
            </a:r>
          </a:p>
          <a:p>
            <a:pPr marL="534988" lvl="1" indent="-261938">
              <a:lnSpc>
                <a:spcPct val="110000"/>
              </a:lnSpc>
              <a:spcBef>
                <a:spcPts val="0"/>
              </a:spcBef>
              <a:buFont typeface="Arial" panose="020B0604020202020204" pitchFamily="34" charset="0"/>
              <a:buChar char="•"/>
            </a:pPr>
            <a:endParaRPr lang="fa-IR" sz="1400" b="1" spc="-40" dirty="0" smtClean="0">
              <a:solidFill>
                <a:srgbClr val="FFFF00"/>
              </a:solidFill>
              <a:effectLst>
                <a:outerShdw blurRad="38100" dist="38100" dir="2700000" algn="tl">
                  <a:srgbClr val="000000">
                    <a:alpha val="43137"/>
                  </a:srgbClr>
                </a:outerShdw>
              </a:effectLst>
              <a:cs typeface="B Zar" panose="00000400000000000000" pitchFamily="2" charset="-78"/>
            </a:endParaRPr>
          </a:p>
          <a:p>
            <a:pPr marL="534988" lvl="1" indent="-261938">
              <a:lnSpc>
                <a:spcPct val="110000"/>
              </a:lnSpc>
              <a:spcBef>
                <a:spcPts val="0"/>
              </a:spcBef>
              <a:buFont typeface="Arial" panose="020B0604020202020204" pitchFamily="34" charset="0"/>
              <a:buChar char="•"/>
            </a:pPr>
            <a:r>
              <a:rPr lang="fa-IR" b="1" spc="-40" dirty="0" smtClean="0">
                <a:solidFill>
                  <a:schemeClr val="bg1"/>
                </a:solidFill>
                <a:effectLst>
                  <a:outerShdw blurRad="38100" dist="38100" dir="2700000" algn="tl">
                    <a:srgbClr val="000000">
                      <a:alpha val="43137"/>
                    </a:srgbClr>
                  </a:outerShdw>
                </a:effectLst>
                <a:cs typeface="B Zar" panose="00000400000000000000" pitchFamily="2" charset="-78"/>
              </a:rPr>
              <a:t>كمك‌هزينة مسافرت‌هاي علمي:</a:t>
            </a:r>
            <a:br>
              <a:rPr lang="fa-IR" b="1" spc="-40" dirty="0" smtClean="0">
                <a:solidFill>
                  <a:schemeClr val="bg1"/>
                </a:solidFill>
                <a:effectLst>
                  <a:outerShdw blurRad="38100" dist="38100" dir="2700000" algn="tl">
                    <a:srgbClr val="000000">
                      <a:alpha val="43137"/>
                    </a:srgbClr>
                  </a:outerShdw>
                </a:effectLst>
                <a:cs typeface="B Zar" panose="00000400000000000000" pitchFamily="2" charset="-78"/>
              </a:rPr>
            </a:br>
            <a:r>
              <a:rPr lang="fa-IR" b="1" spc="-40" dirty="0" smtClean="0">
                <a:solidFill>
                  <a:schemeClr val="bg1"/>
                </a:solidFill>
                <a:effectLst>
                  <a:outerShdw blurRad="38100" dist="38100" dir="2700000" algn="tl">
                    <a:srgbClr val="000000">
                      <a:alpha val="43137"/>
                    </a:srgbClr>
                  </a:outerShdw>
                </a:effectLst>
                <a:cs typeface="B Zar" panose="00000400000000000000" pitchFamily="2" charset="-78"/>
              </a:rPr>
              <a:t>		</a:t>
            </a:r>
            <a:r>
              <a:rPr lang="fa-IR" b="1" spc="-40" dirty="0" smtClean="0">
                <a:solidFill>
                  <a:srgbClr val="FFFF00"/>
                </a:solidFill>
                <a:effectLst>
                  <a:outerShdw blurRad="38100" dist="38100" dir="2700000" algn="tl">
                    <a:srgbClr val="000000">
                      <a:alpha val="43137"/>
                    </a:srgbClr>
                  </a:outerShdw>
                </a:effectLst>
                <a:cs typeface="B Zar" panose="00000400000000000000" pitchFamily="2" charset="-78"/>
              </a:rPr>
              <a:t>داخلی 2 میلیون ريال و خارجی 10 میلیون ریال</a:t>
            </a:r>
          </a:p>
          <a:p>
            <a:pPr marL="273050" lvl="1" indent="0">
              <a:lnSpc>
                <a:spcPct val="110000"/>
              </a:lnSpc>
              <a:spcBef>
                <a:spcPts val="0"/>
              </a:spcBef>
              <a:buNone/>
            </a:pPr>
            <a:endParaRPr lang="fa-IR" sz="1600" b="1" spc="-40" dirty="0" smtClean="0">
              <a:solidFill>
                <a:srgbClr val="FFFF00"/>
              </a:solidFill>
              <a:effectLst>
                <a:outerShdw blurRad="38100" dist="38100" dir="2700000" algn="tl">
                  <a:srgbClr val="000000">
                    <a:alpha val="43137"/>
                  </a:srgbClr>
                </a:outerShdw>
              </a:effectLst>
              <a:cs typeface="B Zar" panose="00000400000000000000" pitchFamily="2" charset="-78"/>
            </a:endParaRPr>
          </a:p>
          <a:p>
            <a:pPr marL="534988" lvl="1" indent="-261938">
              <a:lnSpc>
                <a:spcPct val="110000"/>
              </a:lnSpc>
              <a:spcBef>
                <a:spcPts val="0"/>
              </a:spcBef>
              <a:buFont typeface="Arial" panose="020B0604020202020204" pitchFamily="34" charset="0"/>
              <a:buChar char="•"/>
            </a:pPr>
            <a:r>
              <a:rPr lang="fa-IR" b="1" dirty="0">
                <a:solidFill>
                  <a:schemeClr val="bg1"/>
                </a:solidFill>
                <a:effectLst>
                  <a:outerShdw blurRad="38100" dist="38100" dir="2700000" algn="tl">
                    <a:srgbClr val="000000">
                      <a:alpha val="43137"/>
                    </a:srgbClr>
                  </a:outerShdw>
                </a:effectLst>
                <a:cs typeface="B Zar" panose="00000400000000000000" pitchFamily="2" charset="-78"/>
              </a:rPr>
              <a:t>پژوهانه براي انجام پايان‌نامه:</a:t>
            </a:r>
            <a:br>
              <a:rPr lang="fa-IR" b="1" dirty="0">
                <a:solidFill>
                  <a:schemeClr val="bg1"/>
                </a:solidFill>
                <a:effectLst>
                  <a:outerShdw blurRad="38100" dist="38100" dir="2700000" algn="tl">
                    <a:srgbClr val="000000">
                      <a:alpha val="43137"/>
                    </a:srgbClr>
                  </a:outerShdw>
                </a:effectLst>
                <a:cs typeface="B Zar" panose="00000400000000000000" pitchFamily="2" charset="-78"/>
              </a:rPr>
            </a:br>
            <a:r>
              <a:rPr lang="fa-IR" b="1" dirty="0" smtClean="0">
                <a:solidFill>
                  <a:schemeClr val="bg1"/>
                </a:solidFill>
                <a:effectLst>
                  <a:outerShdw blurRad="38100" dist="38100" dir="2700000" algn="tl">
                    <a:srgbClr val="000000">
                      <a:alpha val="43137"/>
                    </a:srgbClr>
                  </a:outerShdw>
                </a:effectLst>
                <a:cs typeface="B Zar" panose="00000400000000000000" pitchFamily="2" charset="-78"/>
              </a:rPr>
              <a:t>              </a:t>
            </a:r>
            <a:r>
              <a:rPr lang="fa-IR" b="1" dirty="0">
                <a:solidFill>
                  <a:schemeClr val="bg1"/>
                </a:solidFill>
                <a:effectLst>
                  <a:outerShdw blurRad="38100" dist="38100" dir="2700000" algn="tl">
                    <a:srgbClr val="000000">
                      <a:alpha val="43137"/>
                    </a:srgbClr>
                  </a:outerShdw>
                </a:effectLst>
                <a:cs typeface="B Zar" panose="00000400000000000000" pitchFamily="2" charset="-78"/>
              </a:rPr>
              <a:t>	 </a:t>
            </a:r>
            <a:r>
              <a:rPr lang="fa-IR" b="1" dirty="0">
                <a:solidFill>
                  <a:srgbClr val="FFFF00"/>
                </a:solidFill>
                <a:effectLst>
                  <a:outerShdw blurRad="38100" dist="38100" dir="2700000" algn="tl">
                    <a:srgbClr val="000000">
                      <a:alpha val="43137"/>
                    </a:srgbClr>
                  </a:outerShdw>
                </a:effectLst>
                <a:cs typeface="B Zar" panose="00000400000000000000" pitchFamily="2" charset="-78"/>
              </a:rPr>
              <a:t>7 ، 20 و 40 میلیون ریال برای مقاطع مختلف</a:t>
            </a:r>
          </a:p>
          <a:p>
            <a:pPr marL="534988" lvl="1" indent="-261938">
              <a:lnSpc>
                <a:spcPct val="110000"/>
              </a:lnSpc>
              <a:spcBef>
                <a:spcPts val="0"/>
              </a:spcBef>
              <a:buFont typeface="Arial" panose="020B0604020202020204" pitchFamily="34" charset="0"/>
              <a:buChar char="•"/>
            </a:pPr>
            <a:endParaRPr lang="fa-IR" b="1" spc="-40" dirty="0" smtClean="0">
              <a:solidFill>
                <a:srgbClr val="FFFF00"/>
              </a:solidFill>
              <a:effectLst>
                <a:outerShdw blurRad="38100" dist="38100" dir="2700000" algn="tl">
                  <a:srgbClr val="000000">
                    <a:alpha val="43137"/>
                  </a:srgbClr>
                </a:outerShdw>
              </a:effectLst>
              <a:cs typeface="B Zar" panose="00000400000000000000" pitchFamily="2" charset="-78"/>
            </a:endParaRPr>
          </a:p>
        </p:txBody>
      </p:sp>
      <p:sp>
        <p:nvSpPr>
          <p:cNvPr id="4" name="Title 2"/>
          <p:cNvSpPr>
            <a:spLocks noGrp="1"/>
          </p:cNvSpPr>
          <p:nvPr>
            <p:ph type="title"/>
          </p:nvPr>
        </p:nvSpPr>
        <p:spPr>
          <a:xfrm>
            <a:off x="395536" y="260648"/>
            <a:ext cx="8229600" cy="667512"/>
          </a:xfrm>
        </p:spPr>
        <p:txBody>
          <a:bodyPr>
            <a:noAutofit/>
          </a:bodyPr>
          <a:lstStyle/>
          <a:p>
            <a:pPr algn="ctr"/>
            <a:r>
              <a:rPr lang="fa-IR" sz="4000" dirty="0" smtClean="0">
                <a:solidFill>
                  <a:srgbClr val="FFC000"/>
                </a:solidFill>
                <a:effectLst>
                  <a:outerShdw blurRad="38100" dist="38100" dir="2700000" algn="tl">
                    <a:srgbClr val="000000">
                      <a:alpha val="43137"/>
                    </a:srgbClr>
                  </a:outerShdw>
                </a:effectLst>
                <a:cs typeface="B Titr" pitchFamily="2" charset="-78"/>
              </a:rPr>
              <a:t>تاریخچه</a:t>
            </a:r>
            <a:endParaRPr lang="en-US" sz="4000" dirty="0">
              <a:solidFill>
                <a:srgbClr val="FFC000"/>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xmlns="" val="109351318"/>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143000"/>
            <a:ext cx="8534400" cy="5257800"/>
          </a:xfrm>
        </p:spPr>
        <p:txBody>
          <a:bodyPr>
            <a:noAutofit/>
          </a:bodyPr>
          <a:lstStyle/>
          <a:p>
            <a:pPr marL="355600" lvl="1" indent="-355600" algn="justLow" rtl="1">
              <a:lnSpc>
                <a:spcPct val="150000"/>
              </a:lnSpc>
              <a:spcBef>
                <a:spcPts val="0"/>
              </a:spcBef>
              <a:buSzPct val="130000"/>
              <a:buFont typeface="Arial" panose="020B0604020202020204" pitchFamily="34" charset="0"/>
              <a:buChar char="•"/>
            </a:pPr>
            <a:r>
              <a:rPr lang="fa-IR" b="1" dirty="0" smtClean="0">
                <a:solidFill>
                  <a:schemeClr val="bg1"/>
                </a:solidFill>
                <a:effectLst>
                  <a:outerShdw blurRad="38100" dist="38100" dir="2700000" algn="tl">
                    <a:srgbClr val="000000">
                      <a:alpha val="43137"/>
                    </a:srgbClr>
                  </a:outerShdw>
                </a:effectLst>
                <a:cs typeface="B Zar" panose="00000400000000000000" pitchFamily="2" charset="-78"/>
              </a:rPr>
              <a:t>كمك‌هزينة فرصت مطالعاتي دانشجويان دكتري:</a:t>
            </a:r>
          </a:p>
          <a:p>
            <a:pPr marL="0" lvl="1" indent="0" algn="justLow" rtl="1">
              <a:lnSpc>
                <a:spcPct val="150000"/>
              </a:lnSpc>
              <a:spcBef>
                <a:spcPts val="0"/>
              </a:spcBef>
              <a:buSzPct val="130000"/>
              <a:buNone/>
            </a:pPr>
            <a:r>
              <a:rPr lang="fa-IR" sz="100" b="1" dirty="0" smtClean="0">
                <a:solidFill>
                  <a:srgbClr val="FFFF00"/>
                </a:solidFill>
                <a:effectLst>
                  <a:outerShdw blurRad="38100" dist="38100" dir="2700000" algn="tl">
                    <a:srgbClr val="000000">
                      <a:alpha val="43137"/>
                    </a:srgbClr>
                  </a:outerShdw>
                </a:effectLst>
                <a:cs typeface="B Zar" panose="00000400000000000000" pitchFamily="2" charset="-78"/>
              </a:rPr>
              <a:t/>
            </a:r>
            <a:br>
              <a:rPr lang="fa-IR" sz="100" b="1" dirty="0" smtClean="0">
                <a:solidFill>
                  <a:srgbClr val="FFFF00"/>
                </a:solidFill>
                <a:effectLst>
                  <a:outerShdw blurRad="38100" dist="38100" dir="2700000" algn="tl">
                    <a:srgbClr val="000000">
                      <a:alpha val="43137"/>
                    </a:srgbClr>
                  </a:outerShdw>
                </a:effectLst>
                <a:cs typeface="B Zar" panose="00000400000000000000" pitchFamily="2" charset="-78"/>
              </a:rPr>
            </a:br>
            <a:r>
              <a:rPr lang="fa-IR" b="1" dirty="0" smtClean="0">
                <a:solidFill>
                  <a:srgbClr val="FFFF00"/>
                </a:solidFill>
                <a:effectLst>
                  <a:outerShdw blurRad="38100" dist="38100" dir="2700000" algn="tl">
                    <a:srgbClr val="000000">
                      <a:alpha val="43137"/>
                    </a:srgbClr>
                  </a:outerShdw>
                </a:effectLst>
                <a:cs typeface="B Zar" panose="00000400000000000000" pitchFamily="2" charset="-78"/>
              </a:rPr>
              <a:t>           20 و 30 میلیون ریال به ترتیب برای مجرد و متأهل</a:t>
            </a:r>
          </a:p>
          <a:p>
            <a:pPr marL="355600" lvl="1" indent="-355600" algn="justLow" rtl="1">
              <a:lnSpc>
                <a:spcPct val="150000"/>
              </a:lnSpc>
              <a:spcBef>
                <a:spcPts val="0"/>
              </a:spcBef>
              <a:buSzPct val="130000"/>
              <a:buFont typeface="Arial" panose="020B0604020202020204" pitchFamily="34" charset="0"/>
              <a:buChar char="•"/>
            </a:pPr>
            <a:endParaRPr lang="fa-IR" sz="105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55600" lvl="1" indent="-355600" algn="justLow" rtl="1">
              <a:lnSpc>
                <a:spcPct val="150000"/>
              </a:lnSpc>
              <a:spcBef>
                <a:spcPts val="0"/>
              </a:spcBef>
              <a:buSzPct val="130000"/>
              <a:buFont typeface="Arial" panose="020B0604020202020204" pitchFamily="34" charset="0"/>
              <a:buChar char="•"/>
            </a:pPr>
            <a:r>
              <a:rPr lang="fa-IR" b="1" dirty="0" smtClean="0">
                <a:solidFill>
                  <a:schemeClr val="bg1"/>
                </a:solidFill>
                <a:effectLst>
                  <a:outerShdw blurRad="38100" dist="38100" dir="2700000" algn="tl">
                    <a:srgbClr val="000000">
                      <a:alpha val="43137"/>
                    </a:srgbClr>
                  </a:outerShdw>
                </a:effectLst>
                <a:cs typeface="B Zar" panose="00000400000000000000" pitchFamily="2" charset="-78"/>
              </a:rPr>
              <a:t>كمك‌هزينة سفر عمرة مفرده</a:t>
            </a:r>
          </a:p>
          <a:p>
            <a:pPr marL="355600" lvl="1" indent="-355600" algn="justLow" rtl="1">
              <a:lnSpc>
                <a:spcPct val="150000"/>
              </a:lnSpc>
              <a:spcBef>
                <a:spcPts val="0"/>
              </a:spcBef>
              <a:buClr>
                <a:srgbClr val="FFFF00"/>
              </a:buClr>
              <a:buSzPct val="130000"/>
              <a:buFont typeface="Arial" panose="020B0604020202020204" pitchFamily="34" charset="0"/>
              <a:buChar char="•"/>
            </a:pPr>
            <a:endParaRPr lang="fa-IR" sz="2000" b="1" dirty="0" smtClean="0">
              <a:solidFill>
                <a:schemeClr val="bg1"/>
              </a:solidFill>
              <a:effectLst>
                <a:outerShdw blurRad="38100" dist="38100" dir="2700000" algn="tl">
                  <a:srgbClr val="000000">
                    <a:alpha val="43137"/>
                  </a:srgbClr>
                </a:outerShdw>
              </a:effectLst>
              <a:cs typeface="B Zar" panose="00000400000000000000" pitchFamily="2" charset="-78"/>
            </a:endParaRPr>
          </a:p>
          <a:p>
            <a:pPr marL="355600" lvl="1" indent="-355600" algn="justLow" rtl="1">
              <a:lnSpc>
                <a:spcPct val="150000"/>
              </a:lnSpc>
              <a:spcBef>
                <a:spcPts val="0"/>
              </a:spcBef>
              <a:buSzPct val="130000"/>
              <a:buFont typeface="Arial" panose="020B0604020202020204" pitchFamily="34" charset="0"/>
              <a:buChar char="•"/>
            </a:pPr>
            <a:r>
              <a:rPr lang="en-US" b="1" spc="-180" dirty="0" smtClean="0">
                <a:solidFill>
                  <a:schemeClr val="bg1"/>
                </a:solidFill>
                <a:effectLst>
                  <a:outerShdw blurRad="38100" dist="38100" dir="2700000" algn="tl">
                    <a:srgbClr val="000000">
                      <a:alpha val="43137"/>
                    </a:srgbClr>
                  </a:outerShdw>
                </a:effectLst>
                <a:cs typeface="B Zar" panose="00000400000000000000" pitchFamily="2" charset="-78"/>
              </a:rPr>
              <a:t> </a:t>
            </a:r>
            <a:r>
              <a:rPr lang="fa-IR" b="1" spc="-180" dirty="0" smtClean="0">
                <a:solidFill>
                  <a:schemeClr val="bg1"/>
                </a:solidFill>
                <a:effectLst>
                  <a:outerShdw blurRad="38100" dist="38100" dir="2700000" algn="tl">
                    <a:srgbClr val="000000">
                      <a:alpha val="43137"/>
                    </a:srgbClr>
                  </a:outerShdw>
                </a:effectLst>
                <a:cs typeface="B Zar" panose="00000400000000000000" pitchFamily="2" charset="-78"/>
              </a:rPr>
              <a:t>شیوۀ پرداخت: به طور مستقیم از طریق بنیاد به دانشجویان مشمول</a:t>
            </a:r>
          </a:p>
          <a:p>
            <a:pPr marL="0" lvl="1" indent="0" algn="r" rtl="1">
              <a:lnSpc>
                <a:spcPct val="150000"/>
              </a:lnSpc>
              <a:spcBef>
                <a:spcPts val="0"/>
              </a:spcBef>
              <a:buClr>
                <a:srgbClr val="FFFF00"/>
              </a:buClr>
              <a:buNone/>
            </a:pPr>
            <a:endParaRPr lang="fa-IR" sz="3200" b="1" dirty="0" smtClean="0">
              <a:effectLst>
                <a:outerShdw blurRad="38100" dist="38100" dir="2700000" algn="tl">
                  <a:srgbClr val="000000">
                    <a:alpha val="43137"/>
                  </a:srgbClr>
                </a:outerShdw>
              </a:effectLst>
              <a:cs typeface="B Nazanin" pitchFamily="2" charset="-78"/>
            </a:endParaRPr>
          </a:p>
        </p:txBody>
      </p:sp>
      <p:sp>
        <p:nvSpPr>
          <p:cNvPr id="6" name="Title 2"/>
          <p:cNvSpPr txBox="1">
            <a:spLocks/>
          </p:cNvSpPr>
          <p:nvPr/>
        </p:nvSpPr>
        <p:spPr>
          <a:xfrm>
            <a:off x="259155" y="188640"/>
            <a:ext cx="8229600" cy="667512"/>
          </a:xfrm>
          <a:prstGeom prst="rect">
            <a:avLst/>
          </a:prstGeom>
        </p:spPr>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0" i="0" u="none" strike="noStrike" kern="120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mj-lt"/>
                <a:ea typeface="+mj-ea"/>
                <a:cs typeface="B Titr" pitchFamily="2" charset="-78"/>
              </a:rPr>
              <a:t>تاریخچه</a:t>
            </a:r>
            <a:r>
              <a:rPr lang="fa-IR" sz="4000" dirty="0" smtClean="0">
                <a:solidFill>
                  <a:srgbClr val="FFC000"/>
                </a:solidFill>
                <a:effectLst>
                  <a:outerShdw blurRad="38100" dist="38100" dir="2700000" algn="tl">
                    <a:srgbClr val="000000">
                      <a:alpha val="43137"/>
                    </a:srgbClr>
                  </a:outerShdw>
                </a:effectLst>
                <a:latin typeface="+mj-lt"/>
                <a:ea typeface="+mj-ea"/>
                <a:cs typeface="B Titr" pitchFamily="2" charset="-78"/>
              </a:rPr>
              <a:t> </a:t>
            </a:r>
            <a:r>
              <a:rPr lang="fa-IR" sz="3200" dirty="0" smtClean="0">
                <a:solidFill>
                  <a:srgbClr val="FFC000"/>
                </a:solidFill>
                <a:effectLst>
                  <a:outerShdw blurRad="38100" dist="38100" dir="2700000" algn="tl">
                    <a:srgbClr val="000000">
                      <a:alpha val="43137"/>
                    </a:srgbClr>
                  </a:outerShdw>
                </a:effectLst>
                <a:latin typeface="+mj-lt"/>
                <a:ea typeface="+mj-ea"/>
                <a:cs typeface="B Titr" pitchFamily="2" charset="-78"/>
              </a:rPr>
              <a:t>(ادامه)</a:t>
            </a:r>
            <a:endParaRPr kumimoji="0" lang="en-US" sz="4000"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j-lt"/>
              <a:ea typeface="+mj-ea"/>
              <a:cs typeface="B Titr" pitchFamily="2" charset="-78"/>
            </a:endParaRPr>
          </a:p>
        </p:txBody>
      </p:sp>
    </p:spTree>
    <p:extLst>
      <p:ext uri="{BB962C8B-B14F-4D97-AF65-F5344CB8AC3E}">
        <p14:creationId xmlns:p14="http://schemas.microsoft.com/office/powerpoint/2010/main" xmlns="" val="20769742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66936" y="1110952"/>
            <a:ext cx="8686800" cy="5486400"/>
          </a:xfrm>
        </p:spPr>
        <p:txBody>
          <a:bodyPr>
            <a:normAutofit lnSpcReduction="10000"/>
          </a:bodyPr>
          <a:lstStyle/>
          <a:p>
            <a:pPr marL="3175" indent="0" algn="justLow" rtl="1">
              <a:lnSpc>
                <a:spcPct val="150000"/>
              </a:lnSpc>
              <a:buSzPct val="130000"/>
              <a:buNone/>
            </a:pP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انتخاب دانشجویان از میان:</a:t>
            </a:r>
          </a:p>
          <a:p>
            <a:pPr marL="460375" indent="-457200" algn="justLow" rtl="1">
              <a:lnSpc>
                <a:spcPct val="150000"/>
              </a:lnSpc>
              <a:buSzPct val="130000"/>
            </a:pP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 دارندگان نشان المپیاد کشوری و بین‌المللی دانش‌آموزی</a:t>
            </a:r>
          </a:p>
          <a:p>
            <a:pPr marL="460375" indent="-457200" algn="justLow" rtl="1">
              <a:lnSpc>
                <a:spcPct val="150000"/>
              </a:lnSpc>
              <a:buSzPct val="130000"/>
            </a:pP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 دارندگان نشان المپیادهای معتبر دانشجویی</a:t>
            </a:r>
          </a:p>
          <a:p>
            <a:pPr marL="460375" indent="-457200" algn="justLow" rtl="1">
              <a:lnSpc>
                <a:spcPct val="150000"/>
              </a:lnSpc>
              <a:buSzPct val="130000"/>
            </a:pP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 رتبه‌های برترکنکور سراسری</a:t>
            </a:r>
          </a:p>
          <a:p>
            <a:pPr marL="460375" indent="-457200" algn="justLow" rtl="1">
              <a:lnSpc>
                <a:spcPct val="150000"/>
              </a:lnSpc>
              <a:buSzPct val="130000"/>
            </a:pP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 دانشجویان نمونه کشوری</a:t>
            </a:r>
          </a:p>
          <a:p>
            <a:pPr marL="460375" indent="-457200" algn="justLow" rtl="1">
              <a:lnSpc>
                <a:spcPct val="150000"/>
              </a:lnSpc>
              <a:buSzPct val="130000"/>
            </a:pPr>
            <a:r>
              <a:rPr lang="en-US" sz="2800" b="1" spc="-100" dirty="0" smtClean="0">
                <a:solidFill>
                  <a:schemeClr val="bg1"/>
                </a:solidFill>
                <a:effectLst>
                  <a:outerShdw blurRad="38100" dist="38100" dir="2700000" algn="tl">
                    <a:srgbClr val="000000">
                      <a:alpha val="43137"/>
                    </a:srgbClr>
                  </a:outerShdw>
                </a:effectLst>
                <a:cs typeface="B Zar" panose="00000400000000000000" pitchFamily="2" charset="-78"/>
              </a:rPr>
              <a:t> </a:t>
            </a: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نفرات برتر آزمون‌های جامع علوم پزشکی</a:t>
            </a:r>
          </a:p>
          <a:p>
            <a:pPr marL="460375" indent="-457200" algn="justLow" rtl="1">
              <a:lnSpc>
                <a:spcPct val="150000"/>
              </a:lnSpc>
              <a:buSzPct val="130000"/>
            </a:pPr>
            <a:r>
              <a:rPr lang="en-US" sz="2800" b="1" spc="-100" dirty="0" smtClean="0">
                <a:solidFill>
                  <a:schemeClr val="bg1"/>
                </a:solidFill>
                <a:effectLst>
                  <a:outerShdw blurRad="38100" dist="38100" dir="2700000" algn="tl">
                    <a:srgbClr val="000000">
                      <a:alpha val="43137"/>
                    </a:srgbClr>
                  </a:outerShdw>
                </a:effectLst>
                <a:cs typeface="B Zar" panose="00000400000000000000" pitchFamily="2" charset="-78"/>
              </a:rPr>
              <a:t> </a:t>
            </a: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نفرات برتر مسابقات قرآنی</a:t>
            </a:r>
          </a:p>
          <a:p>
            <a:pPr marL="460375" indent="-457200" algn="justLow" rtl="1">
              <a:lnSpc>
                <a:spcPct val="150000"/>
              </a:lnSpc>
              <a:buSzPct val="130000"/>
            </a:pPr>
            <a:r>
              <a:rPr lang="en-US" sz="2800" b="1" spc="-100" dirty="0" smtClean="0">
                <a:solidFill>
                  <a:schemeClr val="bg1"/>
                </a:solidFill>
                <a:effectLst>
                  <a:outerShdw blurRad="38100" dist="38100" dir="2700000" algn="tl">
                    <a:srgbClr val="000000">
                      <a:alpha val="43137"/>
                    </a:srgbClr>
                  </a:outerShdw>
                </a:effectLst>
                <a:cs typeface="B Zar" panose="00000400000000000000" pitchFamily="2" charset="-78"/>
              </a:rPr>
              <a:t> </a:t>
            </a:r>
            <a:r>
              <a:rPr lang="fa-IR" sz="2800" b="1" spc="-100" dirty="0" smtClean="0">
                <a:solidFill>
                  <a:schemeClr val="bg1"/>
                </a:solidFill>
                <a:effectLst>
                  <a:outerShdw blurRad="38100" dist="38100" dir="2700000" algn="tl">
                    <a:srgbClr val="000000">
                      <a:alpha val="43137"/>
                    </a:srgbClr>
                  </a:outerShdw>
                </a:effectLst>
                <a:cs typeface="B Zar" panose="00000400000000000000" pitchFamily="2" charset="-78"/>
              </a:rPr>
              <a:t>برگزیدگان جشنواره‌های خوارزمی، رازی، فارابی و شیخ بهایی</a:t>
            </a:r>
          </a:p>
        </p:txBody>
      </p:sp>
      <p:sp>
        <p:nvSpPr>
          <p:cNvPr id="3" name="Title 2"/>
          <p:cNvSpPr txBox="1">
            <a:spLocks/>
          </p:cNvSpPr>
          <p:nvPr/>
        </p:nvSpPr>
        <p:spPr>
          <a:xfrm>
            <a:off x="395536" y="188640"/>
            <a:ext cx="8229600" cy="667512"/>
          </a:xfrm>
          <a:prstGeom prst="rect">
            <a:avLst/>
          </a:prstGeom>
        </p:spPr>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000" b="0" i="0" u="none" strike="noStrike" kern="1200" cap="none" spc="0" normalizeH="0" baseline="0" noProof="0" dirty="0" smtClean="0">
                <a:ln>
                  <a:noFill/>
                </a:ln>
                <a:solidFill>
                  <a:srgbClr val="FFC000"/>
                </a:solidFill>
                <a:effectLst/>
                <a:uLnTx/>
                <a:uFillTx/>
                <a:latin typeface="+mj-lt"/>
                <a:ea typeface="+mj-ea"/>
                <a:cs typeface="B Titr" pitchFamily="2" charset="-78"/>
              </a:rPr>
              <a:t>تاریخچه</a:t>
            </a:r>
            <a:r>
              <a:rPr lang="fa-IR" sz="4000" dirty="0" smtClean="0">
                <a:solidFill>
                  <a:srgbClr val="FFC000"/>
                </a:solidFill>
                <a:latin typeface="+mj-lt"/>
                <a:ea typeface="+mj-ea"/>
                <a:cs typeface="B Titr" pitchFamily="2" charset="-78"/>
              </a:rPr>
              <a:t> </a:t>
            </a:r>
            <a:r>
              <a:rPr lang="fa-IR" sz="3200" dirty="0" smtClean="0">
                <a:solidFill>
                  <a:srgbClr val="FFC000"/>
                </a:solidFill>
                <a:latin typeface="+mj-lt"/>
                <a:ea typeface="+mj-ea"/>
                <a:cs typeface="B Titr" pitchFamily="2" charset="-78"/>
              </a:rPr>
              <a:t>(ادامه)</a:t>
            </a:r>
            <a:endParaRPr kumimoji="0" lang="en-US" sz="4000" i="0" u="none" strike="noStrike" kern="1200" cap="none" spc="0" normalizeH="0" baseline="0" noProof="0" dirty="0">
              <a:ln>
                <a:noFill/>
              </a:ln>
              <a:solidFill>
                <a:srgbClr val="FFC000"/>
              </a:solidFill>
              <a:effectLst/>
              <a:uLnTx/>
              <a:uFillTx/>
              <a:latin typeface="+mj-lt"/>
              <a:ea typeface="+mj-ea"/>
              <a:cs typeface="B Titr" pitchFamily="2" charset="-78"/>
            </a:endParaRPr>
          </a:p>
        </p:txBody>
      </p:sp>
    </p:spTree>
    <p:extLst>
      <p:ext uri="{BB962C8B-B14F-4D97-AF65-F5344CB8AC3E}">
        <p14:creationId xmlns:p14="http://schemas.microsoft.com/office/powerpoint/2010/main" xmlns="" val="2678498680"/>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5647</TotalTime>
  <Words>4258</Words>
  <Application>Microsoft Office PowerPoint</Application>
  <PresentationFormat>On-screen Show (4:3)</PresentationFormat>
  <Paragraphs>702</Paragraphs>
  <Slides>57</Slides>
  <Notes>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به نام آنكه جان را فكرت آموخت</vt:lpstr>
      <vt:lpstr>Slide 2</vt:lpstr>
      <vt:lpstr>تعاريف</vt:lpstr>
      <vt:lpstr>Slide 4</vt:lpstr>
      <vt:lpstr>تعاريف (ادامه)</vt:lpstr>
      <vt:lpstr>Slide 6</vt:lpstr>
      <vt:lpstr>تاریخچه</vt:lpstr>
      <vt:lpstr>Slide 8</vt:lpstr>
      <vt:lpstr>Slide 9</vt:lpstr>
      <vt:lpstr>Slide 10</vt:lpstr>
      <vt:lpstr>رویکردهای اصلی در شناسایی مستعدان</vt:lpstr>
      <vt:lpstr>ويژگي‌هاي آيين‌نامه</vt:lpstr>
      <vt:lpstr>آمار كلي اعطاي جايزه‌هاي تحصيلي به دانشجويان</vt:lpstr>
      <vt:lpstr>Slide 14</vt:lpstr>
      <vt:lpstr>جايزه‌هاي تحصيلي</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Jannati</dc:creator>
  <cp:lastModifiedBy>hoseini.m</cp:lastModifiedBy>
  <cp:revision>798</cp:revision>
  <cp:lastPrinted>2015-07-14T04:37:12Z</cp:lastPrinted>
  <dcterms:created xsi:type="dcterms:W3CDTF">2014-09-16T10:23:52Z</dcterms:created>
  <dcterms:modified xsi:type="dcterms:W3CDTF">2015-09-07T04:28:16Z</dcterms:modified>
</cp:coreProperties>
</file>